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4"/>
  </p:notesMasterIdLst>
  <p:handoutMasterIdLst>
    <p:handoutMasterId r:id="rId48"/>
  </p:handoutMasterIdLst>
  <p:sldIdLst>
    <p:sldId id="359" r:id="rId3"/>
    <p:sldId id="360" r:id="rId5"/>
    <p:sldId id="384" r:id="rId6"/>
    <p:sldId id="385" r:id="rId7"/>
    <p:sldId id="410" r:id="rId8"/>
    <p:sldId id="411" r:id="rId9"/>
    <p:sldId id="424" r:id="rId10"/>
    <p:sldId id="425" r:id="rId11"/>
    <p:sldId id="426" r:id="rId12"/>
    <p:sldId id="423" r:id="rId13"/>
    <p:sldId id="412" r:id="rId14"/>
    <p:sldId id="389" r:id="rId15"/>
    <p:sldId id="391" r:id="rId16"/>
    <p:sldId id="413" r:id="rId17"/>
    <p:sldId id="414" r:id="rId18"/>
    <p:sldId id="415" r:id="rId19"/>
    <p:sldId id="416" r:id="rId20"/>
    <p:sldId id="417" r:id="rId21"/>
    <p:sldId id="419" r:id="rId22"/>
    <p:sldId id="420" r:id="rId23"/>
    <p:sldId id="395" r:id="rId24"/>
    <p:sldId id="398" r:id="rId25"/>
    <p:sldId id="429" r:id="rId26"/>
    <p:sldId id="430" r:id="rId27"/>
    <p:sldId id="431" r:id="rId28"/>
    <p:sldId id="400" r:id="rId29"/>
    <p:sldId id="401" r:id="rId30"/>
    <p:sldId id="427" r:id="rId31"/>
    <p:sldId id="434" r:id="rId32"/>
    <p:sldId id="435" r:id="rId33"/>
    <p:sldId id="432" r:id="rId34"/>
    <p:sldId id="433" r:id="rId35"/>
    <p:sldId id="436" r:id="rId36"/>
    <p:sldId id="437" r:id="rId37"/>
    <p:sldId id="438" r:id="rId38"/>
    <p:sldId id="439" r:id="rId39"/>
    <p:sldId id="440" r:id="rId40"/>
    <p:sldId id="441" r:id="rId41"/>
    <p:sldId id="442" r:id="rId42"/>
    <p:sldId id="443" r:id="rId43"/>
    <p:sldId id="428" r:id="rId44"/>
    <p:sldId id="445" r:id="rId45"/>
    <p:sldId id="407" r:id="rId46"/>
    <p:sldId id="406" r:id="rId47"/>
  </p:sldIdLst>
  <p:sldSz cx="12192000" cy="6858000"/>
  <p:notesSz cx="6858000" cy="9144000"/>
  <p:custDataLst>
    <p:tags r:id="rId5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26D77"/>
    <a:srgbClr val="D0B3E3"/>
    <a:srgbClr val="7E7182"/>
    <a:srgbClr val="F2E4FB"/>
    <a:srgbClr val="9CA391"/>
    <a:srgbClr val="E3CFD1"/>
    <a:srgbClr val="F2E4FD"/>
    <a:srgbClr val="FEFBEC"/>
    <a:srgbClr val="FBEADA"/>
    <a:srgbClr val="E3CA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824"/>
    <p:restoredTop sz="94682"/>
  </p:normalViewPr>
  <p:slideViewPr>
    <p:cSldViewPr snapToGrid="0" snapToObjects="1">
      <p:cViewPr varScale="1">
        <p:scale>
          <a:sx n="119" d="100"/>
          <a:sy n="119" d="100"/>
        </p:scale>
        <p:origin x="584" y="19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notesViewPr>
    <p:cSldViewPr snapToGrid="0" snapToObjects="1">
      <p:cViewPr varScale="1">
        <p:scale>
          <a:sx n="95" d="100"/>
          <a:sy n="95" d="100"/>
        </p:scale>
        <p:origin x="2504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2" Type="http://schemas.openxmlformats.org/officeDocument/2006/relationships/tags" Target="tags/tag41.xml"/><Relationship Id="rId51" Type="http://schemas.openxmlformats.org/officeDocument/2006/relationships/tableStyles" Target="tableStyles.xml"/><Relationship Id="rId50" Type="http://schemas.openxmlformats.org/officeDocument/2006/relationships/viewProps" Target="viewProps.xml"/><Relationship Id="rId5" Type="http://schemas.openxmlformats.org/officeDocument/2006/relationships/slide" Target="slides/slide2.xml"/><Relationship Id="rId49" Type="http://schemas.openxmlformats.org/officeDocument/2006/relationships/presProps" Target="presProps.xml"/><Relationship Id="rId48" Type="http://schemas.openxmlformats.org/officeDocument/2006/relationships/handoutMaster" Target="handoutMasters/handoutMaster1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4B3C7D-7ED1-A34F-BCFC-1C01389AE58C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CED8CE-3D9F-CA47-A17E-9AD879C3B1C0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ACF2CF-5EF1-D24F-8F8B-C67282AA038A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F70782-008B-5B48-B01C-A994AC4AA046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E537F3-7F9D-4182-8C2D-F2D36A9B17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E537F3-7F9D-4182-8C2D-F2D36A9B17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E537F3-7F9D-4182-8C2D-F2D36A9B17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E537F3-7F9D-4182-8C2D-F2D36A9B17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E537F3-7F9D-4182-8C2D-F2D36A9B17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E537F3-7F9D-4182-8C2D-F2D36A9B17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E537F3-7F9D-4182-8C2D-F2D36A9B17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E537F3-7F9D-4182-8C2D-F2D36A9B17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E537F3-7F9D-4182-8C2D-F2D36A9B17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E537F3-7F9D-4182-8C2D-F2D36A9B17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E537F3-7F9D-4182-8C2D-F2D36A9B17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E537F3-7F9D-4182-8C2D-F2D36A9B17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E537F3-7F9D-4182-8C2D-F2D36A9B17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E537F3-7F9D-4182-8C2D-F2D36A9B17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E537F3-7F9D-4182-8C2D-F2D36A9B17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E537F3-7F9D-4182-8C2D-F2D36A9B17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E537F3-7F9D-4182-8C2D-F2D36A9B17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E537F3-7F9D-4182-8C2D-F2D36A9B17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E537F3-7F9D-4182-8C2D-F2D36A9B17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E537F3-7F9D-4182-8C2D-F2D36A9B17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E537F3-7F9D-4182-8C2D-F2D36A9B17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E537F3-7F9D-4182-8C2D-F2D36A9B17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E537F3-7F9D-4182-8C2D-F2D36A9B17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E537F3-7F9D-4182-8C2D-F2D36A9B17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E537F3-7F9D-4182-8C2D-F2D36A9B17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E537F3-7F9D-4182-8C2D-F2D36A9B17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E537F3-7F9D-4182-8C2D-F2D36A9B17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E537F3-7F9D-4182-8C2D-F2D36A9B17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E537F3-7F9D-4182-8C2D-F2D36A9B17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E537F3-7F9D-4182-8C2D-F2D36A9B17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E537F3-7F9D-4182-8C2D-F2D36A9B17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E537F3-7F9D-4182-8C2D-F2D36A9B17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E537F3-7F9D-4182-8C2D-F2D36A9B17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E537F3-7F9D-4182-8C2D-F2D36A9B17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E537F3-7F9D-4182-8C2D-F2D36A9B17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E537F3-7F9D-4182-8C2D-F2D36A9B17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E537F3-7F9D-4182-8C2D-F2D36A9B17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E537F3-7F9D-4182-8C2D-F2D36A9B17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E537F3-7F9D-4182-8C2D-F2D36A9B17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E537F3-7F9D-4182-8C2D-F2D36A9B17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E537F3-7F9D-4182-8C2D-F2D36A9B17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线连接符 3"/>
          <p:cNvCxnSpPr/>
          <p:nvPr userDrawn="1"/>
        </p:nvCxnSpPr>
        <p:spPr>
          <a:xfrm flipH="1">
            <a:off x="225287" y="-251791"/>
            <a:ext cx="226530" cy="689113"/>
          </a:xfrm>
          <a:prstGeom prst="line">
            <a:avLst/>
          </a:prstGeom>
          <a:ln w="3175"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线连接符 4"/>
          <p:cNvCxnSpPr/>
          <p:nvPr userDrawn="1"/>
        </p:nvCxnSpPr>
        <p:spPr>
          <a:xfrm flipH="1">
            <a:off x="-237410" y="-13392"/>
            <a:ext cx="716239" cy="556315"/>
          </a:xfrm>
          <a:prstGeom prst="line">
            <a:avLst/>
          </a:prstGeom>
          <a:ln w="3175"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直角三角形 1"/>
          <p:cNvSpPr/>
          <p:nvPr userDrawn="1"/>
        </p:nvSpPr>
        <p:spPr>
          <a:xfrm rot="14400000">
            <a:off x="-639564" y="-192553"/>
            <a:ext cx="988316" cy="808622"/>
          </a:xfrm>
          <a:prstGeom prst="rtTriangl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split orient="vert"/>
      </p:transition>
    </mc:Choice>
    <mc:Fallback>
      <p:transition spd="slow" advTm="3000">
        <p:split orient="vert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7" Type="http://schemas.openxmlformats.org/officeDocument/2006/relationships/theme" Target="../theme/theme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15.png"/><Relationship Id="rId2" Type="http://schemas.openxmlformats.org/officeDocument/2006/relationships/tags" Target="../tags/tag9.xml"/><Relationship Id="rId1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2.png"/><Relationship Id="rId1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16.png"/><Relationship Id="rId2" Type="http://schemas.openxmlformats.org/officeDocument/2006/relationships/tags" Target="../tags/tag10.xml"/><Relationship Id="rId1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17.png"/><Relationship Id="rId2" Type="http://schemas.openxmlformats.org/officeDocument/2006/relationships/tags" Target="../tags/tag11.xml"/><Relationship Id="rId1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18.png"/><Relationship Id="rId2" Type="http://schemas.openxmlformats.org/officeDocument/2006/relationships/tags" Target="../tags/tag12.xml"/><Relationship Id="rId1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16.png"/><Relationship Id="rId2" Type="http://schemas.openxmlformats.org/officeDocument/2006/relationships/tags" Target="../tags/tag13.xml"/><Relationship Id="rId1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19.png"/><Relationship Id="rId2" Type="http://schemas.openxmlformats.org/officeDocument/2006/relationships/tags" Target="../tags/tag14.xml"/><Relationship Id="rId1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20.png"/><Relationship Id="rId2" Type="http://schemas.openxmlformats.org/officeDocument/2006/relationships/tags" Target="../tags/tag15.xml"/><Relationship Id="rId1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9.xml"/><Relationship Id="rId6" Type="http://schemas.openxmlformats.org/officeDocument/2006/relationships/slideLayout" Target="../slideLayouts/slideLayout5.xml"/><Relationship Id="rId5" Type="http://schemas.openxmlformats.org/officeDocument/2006/relationships/image" Target="../media/image22.png"/><Relationship Id="rId4" Type="http://schemas.openxmlformats.org/officeDocument/2006/relationships/tags" Target="../tags/tag17.xml"/><Relationship Id="rId3" Type="http://schemas.openxmlformats.org/officeDocument/2006/relationships/image" Target="../media/image21.png"/><Relationship Id="rId2" Type="http://schemas.openxmlformats.org/officeDocument/2006/relationships/tags" Target="../tags/tag16.xml"/><Relationship Id="rId1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2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0.xml"/><Relationship Id="rId5" Type="http://schemas.openxmlformats.org/officeDocument/2006/relationships/slideLayout" Target="../slideLayouts/slideLayout5.xml"/><Relationship Id="rId4" Type="http://schemas.openxmlformats.org/officeDocument/2006/relationships/tags" Target="../tags/tag20.xml"/><Relationship Id="rId3" Type="http://schemas.openxmlformats.org/officeDocument/2006/relationships/tags" Target="../tags/tag19.xml"/><Relationship Id="rId2" Type="http://schemas.openxmlformats.org/officeDocument/2006/relationships/tags" Target="../tags/tag18.xml"/><Relationship Id="rId1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1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2.png"/><Relationship Id="rId1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23.png"/><Relationship Id="rId2" Type="http://schemas.openxmlformats.org/officeDocument/2006/relationships/tags" Target="../tags/tag21.xml"/><Relationship Id="rId1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24.png"/><Relationship Id="rId2" Type="http://schemas.openxmlformats.org/officeDocument/2006/relationships/tags" Target="../tags/tag22.xml"/><Relationship Id="rId1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25.png"/><Relationship Id="rId2" Type="http://schemas.openxmlformats.org/officeDocument/2006/relationships/tags" Target="../tags/tag23.xml"/><Relationship Id="rId1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2.png"/><Relationship Id="rId1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7.xml"/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26.png"/><Relationship Id="rId2" Type="http://schemas.openxmlformats.org/officeDocument/2006/relationships/tags" Target="../tags/tag24.xml"/><Relationship Id="rId1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8.xml"/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27.png"/><Relationship Id="rId2" Type="http://schemas.openxmlformats.org/officeDocument/2006/relationships/tags" Target="../tags/tag25.xml"/><Relationship Id="rId1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9.xml"/><Relationship Id="rId6" Type="http://schemas.openxmlformats.org/officeDocument/2006/relationships/slideLayout" Target="../slideLayouts/slideLayout5.xml"/><Relationship Id="rId5" Type="http://schemas.openxmlformats.org/officeDocument/2006/relationships/image" Target="../media/image29.png"/><Relationship Id="rId4" Type="http://schemas.openxmlformats.org/officeDocument/2006/relationships/tags" Target="../tags/tag27.xml"/><Relationship Id="rId3" Type="http://schemas.openxmlformats.org/officeDocument/2006/relationships/image" Target="../media/image28.png"/><Relationship Id="rId2" Type="http://schemas.openxmlformats.org/officeDocument/2006/relationships/tags" Target="../tags/tag26.xml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2.png"/><Relationship Id="rId1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30.png"/><Relationship Id="rId2" Type="http://schemas.openxmlformats.org/officeDocument/2006/relationships/tags" Target="../tags/tag28.xml"/><Relationship Id="rId1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32.xml"/><Relationship Id="rId8" Type="http://schemas.openxmlformats.org/officeDocument/2006/relationships/slideLayout" Target="../slideLayouts/slideLayout5.xml"/><Relationship Id="rId7" Type="http://schemas.openxmlformats.org/officeDocument/2006/relationships/image" Target="../media/image33.png"/><Relationship Id="rId6" Type="http://schemas.openxmlformats.org/officeDocument/2006/relationships/tags" Target="../tags/tag31.xml"/><Relationship Id="rId5" Type="http://schemas.openxmlformats.org/officeDocument/2006/relationships/image" Target="../media/image32.png"/><Relationship Id="rId4" Type="http://schemas.openxmlformats.org/officeDocument/2006/relationships/tags" Target="../tags/tag30.xml"/><Relationship Id="rId3" Type="http://schemas.openxmlformats.org/officeDocument/2006/relationships/image" Target="../media/image31.png"/><Relationship Id="rId2" Type="http://schemas.openxmlformats.org/officeDocument/2006/relationships/tags" Target="../tags/tag29.xml"/><Relationship Id="rId1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3.xml"/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34.png"/><Relationship Id="rId2" Type="http://schemas.openxmlformats.org/officeDocument/2006/relationships/tags" Target="../tags/tag32.xml"/><Relationship Id="rId1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4.xml"/><Relationship Id="rId6" Type="http://schemas.openxmlformats.org/officeDocument/2006/relationships/slideLayout" Target="../slideLayouts/slideLayout5.xml"/><Relationship Id="rId5" Type="http://schemas.openxmlformats.org/officeDocument/2006/relationships/image" Target="../media/image36.png"/><Relationship Id="rId4" Type="http://schemas.openxmlformats.org/officeDocument/2006/relationships/tags" Target="../tags/tag34.xml"/><Relationship Id="rId3" Type="http://schemas.openxmlformats.org/officeDocument/2006/relationships/image" Target="../media/image35.png"/><Relationship Id="rId2" Type="http://schemas.openxmlformats.org/officeDocument/2006/relationships/tags" Target="../tags/tag33.xml"/><Relationship Id="rId1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5.xml"/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37.png"/><Relationship Id="rId2" Type="http://schemas.openxmlformats.org/officeDocument/2006/relationships/tags" Target="../tags/tag35.xml"/><Relationship Id="rId1" Type="http://schemas.openxmlformats.org/officeDocument/2006/relationships/image" Target="../media/image2.png"/></Relationships>
</file>

<file path=ppt/slides/_rels/slide3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6.xml"/><Relationship Id="rId6" Type="http://schemas.openxmlformats.org/officeDocument/2006/relationships/slideLayout" Target="../slideLayouts/slideLayout5.xml"/><Relationship Id="rId5" Type="http://schemas.openxmlformats.org/officeDocument/2006/relationships/image" Target="../media/image39.png"/><Relationship Id="rId4" Type="http://schemas.openxmlformats.org/officeDocument/2006/relationships/tags" Target="../tags/tag37.xml"/><Relationship Id="rId3" Type="http://schemas.openxmlformats.org/officeDocument/2006/relationships/image" Target="../media/image38.png"/><Relationship Id="rId2" Type="http://schemas.openxmlformats.org/officeDocument/2006/relationships/tags" Target="../tags/tag36.xml"/><Relationship Id="rId1" Type="http://schemas.openxmlformats.org/officeDocument/2006/relationships/image" Target="../media/image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.png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8.xml"/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40.png"/><Relationship Id="rId2" Type="http://schemas.openxmlformats.org/officeDocument/2006/relationships/tags" Target="../tags/tag38.xml"/><Relationship Id="rId1" Type="http://schemas.openxmlformats.org/officeDocument/2006/relationships/image" Target="../media/image2.png"/></Relationships>
</file>

<file path=ppt/slides/_rels/slide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41.png"/><Relationship Id="rId2" Type="http://schemas.openxmlformats.org/officeDocument/2006/relationships/tags" Target="../tags/tag39.xml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5.png"/><Relationship Id="rId2" Type="http://schemas.openxmlformats.org/officeDocument/2006/relationships/tags" Target="../tags/tag1.xml"/><Relationship Id="rId1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0.xml"/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42.png"/><Relationship Id="rId2" Type="http://schemas.openxmlformats.org/officeDocument/2006/relationships/tags" Target="../tags/tag40.xml"/><Relationship Id="rId1" Type="http://schemas.openxmlformats.org/officeDocument/2006/relationships/image" Target="../media/image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.pn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2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43.GIF"/><Relationship Id="rId1" Type="http://schemas.openxmlformats.org/officeDocument/2006/relationships/image" Target="../media/image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.pn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2.png"/><Relationship Id="rId1" Type="http://schemas.openxmlformats.org/officeDocument/2006/relationships/image" Target="../media/image44.jpe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6.png"/><Relationship Id="rId2" Type="http://schemas.openxmlformats.org/officeDocument/2006/relationships/tags" Target="../tags/tag2.xml"/><Relationship Id="rId1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6.xml"/><Relationship Id="rId7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5" Type="http://schemas.openxmlformats.org/officeDocument/2006/relationships/tags" Target="../tags/tag4.xml"/><Relationship Id="rId4" Type="http://schemas.openxmlformats.org/officeDocument/2006/relationships/image" Target="../media/image8.png"/><Relationship Id="rId3" Type="http://schemas.openxmlformats.org/officeDocument/2006/relationships/tags" Target="../tags/tag3.xml"/><Relationship Id="rId2" Type="http://schemas.openxmlformats.org/officeDocument/2006/relationships/image" Target="../media/image7.png"/><Relationship Id="rId1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12.png"/><Relationship Id="rId2" Type="http://schemas.openxmlformats.org/officeDocument/2006/relationships/tags" Target="../tags/tag5.xml"/><Relationship Id="rId1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9.xml"/><Relationship Id="rId7" Type="http://schemas.openxmlformats.org/officeDocument/2006/relationships/slideLayout" Target="../slideLayouts/slideLayout5.xml"/><Relationship Id="rId6" Type="http://schemas.openxmlformats.org/officeDocument/2006/relationships/tags" Target="../tags/tag8.xml"/><Relationship Id="rId5" Type="http://schemas.openxmlformats.org/officeDocument/2006/relationships/image" Target="../media/image14.png"/><Relationship Id="rId4" Type="http://schemas.openxmlformats.org/officeDocument/2006/relationships/tags" Target="../tags/tag7.xml"/><Relationship Id="rId3" Type="http://schemas.openxmlformats.org/officeDocument/2006/relationships/image" Target="../media/image13.png"/><Relationship Id="rId2" Type="http://schemas.openxmlformats.org/officeDocument/2006/relationships/tags" Target="../tags/tag6.xml"/><Relationship Id="rId1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C:\Users\Administrator\Desktop\ppt图片\微信图片_20220329201654.jpg微信图片_20220329201654"/>
          <p:cNvPicPr>
            <a:picLocks noChangeAspect="1"/>
          </p:cNvPicPr>
          <p:nvPr/>
        </p:nvPicPr>
        <p:blipFill>
          <a:blip r:embed="rId1">
            <a:alphaModFix amt="60000"/>
          </a:blip>
          <a:srcRect r="28858"/>
          <a:stretch>
            <a:fillRect/>
          </a:stretch>
        </p:blipFill>
        <p:spPr>
          <a:xfrm>
            <a:off x="7303770" y="0"/>
            <a:ext cx="4888865" cy="6418580"/>
          </a:xfrm>
          <a:prstGeom prst="rect">
            <a:avLst/>
          </a:prstGeom>
          <a:effectLst/>
        </p:spPr>
      </p:pic>
      <p:sp>
        <p:nvSpPr>
          <p:cNvPr id="4" name="直角三角形 3"/>
          <p:cNvSpPr/>
          <p:nvPr/>
        </p:nvSpPr>
        <p:spPr>
          <a:xfrm rot="14400000">
            <a:off x="-3647980" y="619468"/>
            <a:ext cx="6200603" cy="5073221"/>
          </a:xfrm>
          <a:prstGeom prst="rtTriangl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E3CAB4"/>
              </a:solidFill>
              <a:cs typeface="+mn-lt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961487" y="2149397"/>
            <a:ext cx="8564880" cy="10147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6000">
                <a:solidFill>
                  <a:srgbClr val="7E7182"/>
                </a:solidFill>
              </a:rPr>
              <a:t>图像目标检测算法与</a:t>
            </a:r>
            <a:r>
              <a:rPr kumimoji="1" lang="zh-CN" altLang="en-US" sz="6000">
                <a:solidFill>
                  <a:srgbClr val="7E7182"/>
                </a:solidFill>
              </a:rPr>
              <a:t>程序</a:t>
            </a:r>
            <a:endParaRPr kumimoji="1" lang="zh-CN" altLang="en-US" sz="6000">
              <a:solidFill>
                <a:srgbClr val="7E7182"/>
              </a:solidFill>
            </a:endParaRPr>
          </a:p>
        </p:txBody>
      </p:sp>
      <p:sp>
        <p:nvSpPr>
          <p:cNvPr id="15" name="等腰三角形 14"/>
          <p:cNvSpPr/>
          <p:nvPr/>
        </p:nvSpPr>
        <p:spPr>
          <a:xfrm flipV="1">
            <a:off x="11176820" y="-62"/>
            <a:ext cx="1015660" cy="653564"/>
          </a:xfrm>
          <a:prstGeom prst="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defRPr/>
            </a:pPr>
            <a:endParaRPr lang="zh-CN" altLang="en-US" sz="2400">
              <a:solidFill>
                <a:prstClr val="white"/>
              </a:solidFill>
              <a:latin typeface="字魂58号-创中黑" panose="00000500000000000000" pitchFamily="2" charset="-122"/>
              <a:ea typeface="字魂58号-创中黑" panose="00000500000000000000" pitchFamily="2" charset="-122"/>
              <a:sym typeface="字魂58号-创中黑" panose="00000500000000000000" pitchFamily="2" charset="-122"/>
            </a:endParaRPr>
          </a:p>
        </p:txBody>
      </p:sp>
      <p:pic>
        <p:nvPicPr>
          <p:cNvPr id="6" name="图片 5" descr="微信图片_20220329205605"/>
          <p:cNvPicPr>
            <a:picLocks noChangeAspect="1"/>
          </p:cNvPicPr>
          <p:nvPr/>
        </p:nvPicPr>
        <p:blipFill>
          <a:blip r:embed="rId2">
            <a:lum bright="12000" contrast="-30000"/>
          </a:blip>
          <a:stretch>
            <a:fillRect/>
          </a:stretch>
        </p:blipFill>
        <p:spPr>
          <a:xfrm>
            <a:off x="200025" y="0"/>
            <a:ext cx="2562860" cy="9791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  <p:bldLst>
      <p:bldP spid="4" grpId="0" bldLvl="0" animBg="1"/>
      <p:bldP spid="25" grpId="0"/>
      <p:bldP spid="15" grpId="0" bldLvl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直接连接符 13"/>
          <p:cNvCxnSpPr>
            <a:endCxn id="16" idx="1"/>
          </p:cNvCxnSpPr>
          <p:nvPr/>
        </p:nvCxnSpPr>
        <p:spPr>
          <a:xfrm>
            <a:off x="0" y="635635"/>
            <a:ext cx="3916045" cy="1905"/>
          </a:xfrm>
          <a:prstGeom prst="line">
            <a:avLst/>
          </a:prstGeom>
          <a:ln>
            <a:solidFill>
              <a:srgbClr val="E3CAB4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>
            <a:stCxn id="16" idx="3"/>
          </p:cNvCxnSpPr>
          <p:nvPr/>
        </p:nvCxnSpPr>
        <p:spPr>
          <a:xfrm flipV="1">
            <a:off x="8275955" y="635635"/>
            <a:ext cx="3916045" cy="1905"/>
          </a:xfrm>
          <a:prstGeom prst="line">
            <a:avLst/>
          </a:prstGeom>
          <a:ln>
            <a:solidFill>
              <a:srgbClr val="E3CAB4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3916046" y="345292"/>
            <a:ext cx="4359910" cy="5835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3200" dirty="0"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认识目标检测</a:t>
            </a:r>
            <a:r>
              <a:rPr lang="en-US" altLang="zh-CN" sz="3200" dirty="0"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:</a:t>
            </a:r>
            <a:r>
              <a:rPr lang="zh-CN" altLang="en-US" sz="3200" dirty="0"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速度</a:t>
            </a:r>
            <a:r>
              <a:rPr lang="zh-CN" altLang="en-US" sz="3200" dirty="0"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指标</a:t>
            </a:r>
            <a:endParaRPr lang="zh-CN" altLang="en-US" sz="3200" dirty="0">
              <a:ea typeface="字魂58号-创中黑" panose="00000500000000000000" pitchFamily="2" charset="-122"/>
              <a:sym typeface="字魂58号-创中黑" panose="00000500000000000000" pitchFamily="2" charset="-122"/>
            </a:endParaRPr>
          </a:p>
        </p:txBody>
      </p:sp>
      <p:pic>
        <p:nvPicPr>
          <p:cNvPr id="6" name="图片 5" descr="微信图片_20220329205605"/>
          <p:cNvPicPr>
            <a:picLocks noChangeAspect="1"/>
          </p:cNvPicPr>
          <p:nvPr/>
        </p:nvPicPr>
        <p:blipFill>
          <a:blip r:embed="rId1">
            <a:lum bright="12000" contrast="-30000"/>
          </a:blip>
          <a:stretch>
            <a:fillRect/>
          </a:stretch>
        </p:blipFill>
        <p:spPr>
          <a:xfrm>
            <a:off x="98425" y="0"/>
            <a:ext cx="1760220" cy="67246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75665" y="1074420"/>
            <a:ext cx="10213340" cy="12166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>
              <a:lnSpc>
                <a:spcPct val="150000"/>
              </a:lnSpc>
            </a:pPr>
            <a:r>
              <a:rPr lang="en-US" altLang="zh-CN" sz="2000"/>
              <a:t>       </a:t>
            </a:r>
            <a:r>
              <a:rPr lang="zh-CN" altLang="en-US" sz="2000"/>
              <a:t>识别速度衡量指标</a:t>
            </a:r>
            <a:r>
              <a:rPr lang="en-US" altLang="zh-CN" sz="2000"/>
              <a:t>FPS</a:t>
            </a:r>
            <a:r>
              <a:rPr lang="zh-CN" altLang="en-US" sz="2000"/>
              <a:t>：每秒帧率，指的是每秒内处理图片数量，和计算机的性能有</a:t>
            </a:r>
            <a:r>
              <a:rPr lang="zh-CN" altLang="en-US" sz="2000"/>
              <a:t>关。</a:t>
            </a:r>
            <a:endParaRPr lang="zh-CN" altLang="en-US" sz="2000"/>
          </a:p>
          <a:p>
            <a:endParaRPr lang="zh-CN" altLang="en-US" sz="2000"/>
          </a:p>
          <a:p>
            <a:endParaRPr lang="zh-CN" altLang="en-US" sz="2000"/>
          </a:p>
          <a:p>
            <a:endParaRPr lang="zh-CN" altLang="en-US" sz="2000"/>
          </a:p>
          <a:p>
            <a:endParaRPr lang="zh-CN" altLang="en-US" sz="2000"/>
          </a:p>
          <a:p>
            <a:endParaRPr lang="zh-CN" altLang="en-US" sz="2000"/>
          </a:p>
        </p:txBody>
      </p:sp>
      <p:pic>
        <p:nvPicPr>
          <p:cNvPr id="5" name="图片 4" descr="G4M82(VW1%8[8WDZU2R29G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875665" y="2529840"/>
            <a:ext cx="10316210" cy="32111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直接连接符 13"/>
          <p:cNvCxnSpPr>
            <a:endCxn id="16" idx="1"/>
          </p:cNvCxnSpPr>
          <p:nvPr/>
        </p:nvCxnSpPr>
        <p:spPr>
          <a:xfrm>
            <a:off x="0" y="635000"/>
            <a:ext cx="3916045" cy="1905"/>
          </a:xfrm>
          <a:prstGeom prst="line">
            <a:avLst/>
          </a:prstGeom>
          <a:ln>
            <a:solidFill>
              <a:srgbClr val="E3CAB4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>
            <a:stCxn id="16" idx="3"/>
          </p:cNvCxnSpPr>
          <p:nvPr/>
        </p:nvCxnSpPr>
        <p:spPr>
          <a:xfrm flipV="1">
            <a:off x="8275955" y="635000"/>
            <a:ext cx="3916045" cy="1905"/>
          </a:xfrm>
          <a:prstGeom prst="line">
            <a:avLst/>
          </a:prstGeom>
          <a:ln>
            <a:solidFill>
              <a:srgbClr val="E3CAB4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3916046" y="345292"/>
            <a:ext cx="4359910" cy="5835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3200" dirty="0"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认识目标检测</a:t>
            </a:r>
            <a:r>
              <a:rPr lang="en-US" altLang="zh-CN" sz="3200" dirty="0"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:</a:t>
            </a:r>
            <a:r>
              <a:rPr lang="zh-CN" altLang="en-US" sz="3200" dirty="0"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相关</a:t>
            </a:r>
            <a:r>
              <a:rPr lang="zh-CN" altLang="en-US" sz="3200" dirty="0"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论文</a:t>
            </a:r>
            <a:endParaRPr lang="zh-CN" altLang="en-US" sz="3200" dirty="0">
              <a:ea typeface="字魂58号-创中黑" panose="00000500000000000000" pitchFamily="2" charset="-122"/>
              <a:sym typeface="字魂58号-创中黑" panose="00000500000000000000" pitchFamily="2" charset="-122"/>
            </a:endParaRPr>
          </a:p>
        </p:txBody>
      </p:sp>
      <p:pic>
        <p:nvPicPr>
          <p:cNvPr id="6" name="图片 5" descr="微信图片_20220329205605"/>
          <p:cNvPicPr>
            <a:picLocks noChangeAspect="1"/>
          </p:cNvPicPr>
          <p:nvPr/>
        </p:nvPicPr>
        <p:blipFill>
          <a:blip r:embed="rId1">
            <a:lum bright="12000" contrast="-30000"/>
          </a:blip>
          <a:stretch>
            <a:fillRect/>
          </a:stretch>
        </p:blipFill>
        <p:spPr>
          <a:xfrm>
            <a:off x="98425" y="0"/>
            <a:ext cx="1760220" cy="67246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577975" y="1025525"/>
            <a:ext cx="4691380" cy="6261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400"/>
              <a:t>经典论文链接：</a:t>
            </a:r>
            <a:endParaRPr lang="zh-CN" altLang="en-US" sz="2400"/>
          </a:p>
          <a:p>
            <a:endParaRPr lang="zh-CN" altLang="en-US" sz="200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  <a:p>
            <a:endParaRPr lang="zh-CN" altLang="en-US" sz="200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仿宋" panose="02010609060101010101" charset="-122"/>
              <a:ea typeface="仿宋" panose="02010609060101010101" charset="-122"/>
              <a:cs typeface="仿宋" panose="02010609060101010101" charset="-122"/>
              <a:sym typeface="+mn-ea"/>
            </a:endParaRPr>
          </a:p>
          <a:p>
            <a:endParaRPr lang="zh-CN" altLang="en-US" sz="200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仿宋" panose="02010609060101010101" charset="-122"/>
              <a:ea typeface="仿宋" panose="02010609060101010101" charset="-122"/>
              <a:cs typeface="仿宋" panose="02010609060101010101" charset="-122"/>
              <a:sym typeface="+mn-ea"/>
            </a:endParaRPr>
          </a:p>
          <a:p>
            <a:endParaRPr lang="zh-CN" altLang="en-US" sz="200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仿宋" panose="02010609060101010101" charset="-122"/>
              <a:ea typeface="仿宋" panose="02010609060101010101" charset="-122"/>
              <a:cs typeface="仿宋" panose="02010609060101010101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213610" y="1651635"/>
            <a:ext cx="7926705" cy="37846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000">
                <a:latin typeface="Times New Roman" panose="02020603050405020304" charset="0"/>
                <a:cs typeface="Times New Roman" panose="02020603050405020304" charset="0"/>
              </a:rPr>
              <a:t>1</a:t>
            </a:r>
            <a:r>
              <a:rPr lang="zh-CN" altLang="en-US" sz="2000">
                <a:latin typeface="Times New Roman" panose="02020603050405020304" charset="0"/>
                <a:cs typeface="Times New Roman" panose="02020603050405020304" charset="0"/>
              </a:rPr>
              <a:t>，</a:t>
            </a:r>
            <a:r>
              <a:rPr lang="en-US" altLang="zh-CN" sz="2000">
                <a:latin typeface="Times New Roman" panose="02020603050405020304" charset="0"/>
                <a:cs typeface="Times New Roman" panose="02020603050405020304" charset="0"/>
              </a:rPr>
              <a:t>COCO</a:t>
            </a:r>
            <a:r>
              <a:rPr lang="zh-CN" altLang="en-US" sz="2000">
                <a:latin typeface="Times New Roman" panose="02020603050405020304" charset="0"/>
                <a:cs typeface="Times New Roman" panose="02020603050405020304" charset="0"/>
              </a:rPr>
              <a:t>：https://arxiv.org/abs/1405.0312</a:t>
            </a:r>
            <a:endParaRPr lang="zh-CN" altLang="en-US" sz="200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zh-CN" sz="2000">
                <a:latin typeface="Times New Roman" panose="02020603050405020304" charset="0"/>
                <a:cs typeface="Times New Roman" panose="02020603050405020304" charset="0"/>
              </a:rPr>
              <a:t>2</a:t>
            </a:r>
            <a:r>
              <a:rPr lang="zh-CN" altLang="en-US" sz="2000">
                <a:latin typeface="Times New Roman" panose="02020603050405020304" charset="0"/>
                <a:cs typeface="Times New Roman" panose="02020603050405020304" charset="0"/>
              </a:rPr>
              <a:t>，</a:t>
            </a:r>
            <a:r>
              <a:rPr lang="en-US" altLang="zh-CN" sz="2000">
                <a:latin typeface="Times New Roman" panose="02020603050405020304" charset="0"/>
                <a:cs typeface="Times New Roman" panose="02020603050405020304" charset="0"/>
              </a:rPr>
              <a:t>R-CNN</a:t>
            </a:r>
            <a:r>
              <a:rPr lang="zh-CN" altLang="en-US" sz="2000">
                <a:latin typeface="Times New Roman" panose="02020603050405020304" charset="0"/>
                <a:cs typeface="Times New Roman" panose="02020603050405020304" charset="0"/>
              </a:rPr>
              <a:t>：https://arxiv.org/abs/1311.2524</a:t>
            </a:r>
            <a:endParaRPr lang="zh-CN" altLang="en-US" sz="200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zh-CN" sz="2000">
                <a:latin typeface="Times New Roman" panose="02020603050405020304" charset="0"/>
                <a:cs typeface="Times New Roman" panose="02020603050405020304" charset="0"/>
              </a:rPr>
              <a:t>3</a:t>
            </a:r>
            <a:r>
              <a:rPr lang="zh-CN" altLang="en-US" sz="2000">
                <a:latin typeface="Times New Roman" panose="02020603050405020304" charset="0"/>
                <a:cs typeface="Times New Roman" panose="02020603050405020304" charset="0"/>
              </a:rPr>
              <a:t>，</a:t>
            </a:r>
            <a:r>
              <a:rPr lang="en-US" altLang="zh-CN" sz="2000">
                <a:latin typeface="Times New Roman" panose="02020603050405020304" charset="0"/>
                <a:cs typeface="Times New Roman" panose="02020603050405020304" charset="0"/>
              </a:rPr>
              <a:t>Fast R-CNN</a:t>
            </a:r>
            <a:r>
              <a:rPr lang="zh-CN" altLang="en-US" sz="2000">
                <a:latin typeface="Times New Roman" panose="02020603050405020304" charset="0"/>
                <a:cs typeface="Times New Roman" panose="02020603050405020304" charset="0"/>
              </a:rPr>
              <a:t>：https://arxiv.org/abs/1504.08083</a:t>
            </a:r>
            <a:endParaRPr lang="zh-CN" altLang="en-US" sz="200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zh-CN" sz="2000">
                <a:latin typeface="Times New Roman" panose="02020603050405020304" charset="0"/>
                <a:cs typeface="Times New Roman" panose="02020603050405020304" charset="0"/>
              </a:rPr>
              <a:t>4</a:t>
            </a:r>
            <a:r>
              <a:rPr lang="zh-CN" altLang="en-US" sz="2000">
                <a:latin typeface="Times New Roman" panose="02020603050405020304" charset="0"/>
                <a:cs typeface="Times New Roman" panose="02020603050405020304" charset="0"/>
              </a:rPr>
              <a:t>，</a:t>
            </a:r>
            <a:r>
              <a:rPr lang="en-US" altLang="zh-CN" sz="2000">
                <a:latin typeface="Times New Roman" panose="02020603050405020304" charset="0"/>
                <a:cs typeface="Times New Roman" panose="02020603050405020304" charset="0"/>
              </a:rPr>
              <a:t>Faster R-CNN</a:t>
            </a:r>
            <a:r>
              <a:rPr lang="zh-CN" altLang="en-US" sz="2000">
                <a:latin typeface="Times New Roman" panose="02020603050405020304" charset="0"/>
                <a:cs typeface="Times New Roman" panose="02020603050405020304" charset="0"/>
              </a:rPr>
              <a:t>：https://arxiv.org/abs/1506.01497</a:t>
            </a:r>
            <a:endParaRPr lang="zh-CN" altLang="en-US" sz="200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zh-CN" sz="2000">
                <a:latin typeface="Times New Roman" panose="02020603050405020304" charset="0"/>
                <a:cs typeface="Times New Roman" panose="02020603050405020304" charset="0"/>
              </a:rPr>
              <a:t>5</a:t>
            </a:r>
            <a:r>
              <a:rPr lang="zh-CN" altLang="en-US" sz="2000">
                <a:latin typeface="Times New Roman" panose="02020603050405020304" charset="0"/>
                <a:cs typeface="Times New Roman" panose="02020603050405020304" charset="0"/>
              </a:rPr>
              <a:t>，</a:t>
            </a:r>
            <a:r>
              <a:rPr lang="en-US" altLang="zh-CN" sz="2000">
                <a:latin typeface="Times New Roman" panose="02020603050405020304" charset="0"/>
                <a:cs typeface="Times New Roman" panose="02020603050405020304" charset="0"/>
              </a:rPr>
              <a:t>SSD</a:t>
            </a:r>
            <a:r>
              <a:rPr lang="zh-CN" altLang="en-US" sz="2000">
                <a:latin typeface="Times New Roman" panose="02020603050405020304" charset="0"/>
                <a:cs typeface="Times New Roman" panose="02020603050405020304" charset="0"/>
              </a:rPr>
              <a:t>：https://arxiv.org/abs/1512.02325</a:t>
            </a:r>
            <a:endParaRPr lang="zh-CN" altLang="en-US" sz="200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zh-CN" sz="2000">
                <a:latin typeface="Times New Roman" panose="02020603050405020304" charset="0"/>
                <a:cs typeface="Times New Roman" panose="02020603050405020304" charset="0"/>
              </a:rPr>
              <a:t>6</a:t>
            </a:r>
            <a:r>
              <a:rPr lang="zh-CN" altLang="en-US" sz="2000">
                <a:latin typeface="Times New Roman" panose="02020603050405020304" charset="0"/>
                <a:cs typeface="Times New Roman" panose="02020603050405020304" charset="0"/>
              </a:rPr>
              <a:t>，</a:t>
            </a:r>
            <a:r>
              <a:rPr lang="en-US" altLang="zh-CN" sz="2000">
                <a:latin typeface="Times New Roman" panose="02020603050405020304" charset="0"/>
                <a:cs typeface="Times New Roman" panose="02020603050405020304" charset="0"/>
              </a:rPr>
              <a:t>YOLO v1</a:t>
            </a:r>
            <a:r>
              <a:rPr lang="zh-CN" altLang="en-US" sz="2000">
                <a:latin typeface="Times New Roman" panose="02020603050405020304" charset="0"/>
                <a:cs typeface="Times New Roman" panose="02020603050405020304" charset="0"/>
              </a:rPr>
              <a:t>：https://arxiv.org/abs/1506.02640</a:t>
            </a:r>
            <a:endParaRPr lang="zh-CN" altLang="en-US" sz="200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zh-CN" sz="2000">
                <a:latin typeface="Times New Roman" panose="02020603050405020304" charset="0"/>
                <a:cs typeface="Times New Roman" panose="02020603050405020304" charset="0"/>
              </a:rPr>
              <a:t>7</a:t>
            </a:r>
            <a:r>
              <a:rPr lang="zh-CN" altLang="en-US" sz="2000">
                <a:latin typeface="Times New Roman" panose="02020603050405020304" charset="0"/>
                <a:cs typeface="Times New Roman" panose="02020603050405020304" charset="0"/>
              </a:rPr>
              <a:t>，</a:t>
            </a:r>
            <a:r>
              <a:rPr lang="en-US" altLang="zh-CN" sz="2000">
                <a:latin typeface="Times New Roman" panose="02020603050405020304" charset="0"/>
                <a:cs typeface="Times New Roman" panose="02020603050405020304" charset="0"/>
              </a:rPr>
              <a:t>YOLO v2</a:t>
            </a:r>
            <a:r>
              <a:rPr lang="zh-CN" altLang="en-US" sz="2000">
                <a:latin typeface="Times New Roman" panose="02020603050405020304" charset="0"/>
                <a:cs typeface="Times New Roman" panose="02020603050405020304" charset="0"/>
              </a:rPr>
              <a:t>：https://arxiv.org/pdf/1612.08242v1.pdf</a:t>
            </a:r>
            <a:endParaRPr lang="zh-CN" altLang="en-US" sz="200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zh-CN" sz="2000">
                <a:latin typeface="Times New Roman" panose="02020603050405020304" charset="0"/>
                <a:cs typeface="Times New Roman" panose="02020603050405020304" charset="0"/>
              </a:rPr>
              <a:t>8</a:t>
            </a:r>
            <a:r>
              <a:rPr lang="zh-CN" altLang="en-US" sz="2000">
                <a:latin typeface="Times New Roman" panose="02020603050405020304" charset="0"/>
                <a:cs typeface="Times New Roman" panose="02020603050405020304" charset="0"/>
              </a:rPr>
              <a:t>，</a:t>
            </a:r>
            <a:r>
              <a:rPr lang="en-US" altLang="zh-CN" sz="2000">
                <a:latin typeface="Times New Roman" panose="02020603050405020304" charset="0"/>
                <a:cs typeface="Times New Roman" panose="02020603050405020304" charset="0"/>
              </a:rPr>
              <a:t>YOLO v3</a:t>
            </a:r>
            <a:r>
              <a:rPr lang="zh-CN" altLang="en-US" sz="2000">
                <a:latin typeface="Times New Roman" panose="02020603050405020304" charset="0"/>
                <a:cs typeface="Times New Roman" panose="02020603050405020304" charset="0"/>
              </a:rPr>
              <a:t>：https://arxiv.org/pdf/1804.02767.pdf</a:t>
            </a:r>
            <a:endParaRPr lang="zh-CN" altLang="en-US" sz="200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zh-CN" sz="2000">
                <a:latin typeface="Times New Roman" panose="02020603050405020304" charset="0"/>
                <a:cs typeface="Times New Roman" panose="02020603050405020304" charset="0"/>
              </a:rPr>
              <a:t>9</a:t>
            </a:r>
            <a:r>
              <a:rPr lang="zh-CN" altLang="en-US" sz="2000">
                <a:latin typeface="Times New Roman" panose="02020603050405020304" charset="0"/>
                <a:cs typeface="Times New Roman" panose="02020603050405020304" charset="0"/>
              </a:rPr>
              <a:t>，</a:t>
            </a:r>
            <a:r>
              <a:rPr lang="en-US" altLang="zh-CN" sz="2000">
                <a:latin typeface="Times New Roman" panose="02020603050405020304" charset="0"/>
                <a:cs typeface="Times New Roman" panose="02020603050405020304" charset="0"/>
              </a:rPr>
              <a:t>YOLO v4</a:t>
            </a:r>
            <a:r>
              <a:rPr lang="zh-CN" altLang="en-US" sz="2000">
                <a:latin typeface="Times New Roman" panose="02020603050405020304" charset="0"/>
                <a:cs typeface="Times New Roman" panose="02020603050405020304" charset="0"/>
              </a:rPr>
              <a:t>：https://arxiv.org/pdf/2004.10934.pdf</a:t>
            </a:r>
            <a:endParaRPr lang="zh-CN" altLang="en-US" sz="200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zh-CN" sz="2000">
                <a:latin typeface="Times New Roman" panose="02020603050405020304" charset="0"/>
                <a:cs typeface="Times New Roman" panose="02020603050405020304" charset="0"/>
              </a:rPr>
              <a:t>10</a:t>
            </a:r>
            <a:r>
              <a:rPr lang="zh-CN" altLang="en-US" sz="2000">
                <a:latin typeface="Times New Roman" panose="02020603050405020304" charset="0"/>
                <a:cs typeface="Times New Roman" panose="02020603050405020304" charset="0"/>
              </a:rPr>
              <a:t>，</a:t>
            </a:r>
            <a:r>
              <a:rPr lang="en-US" altLang="zh-CN" sz="2000">
                <a:latin typeface="Times New Roman" panose="02020603050405020304" charset="0"/>
                <a:cs typeface="Times New Roman" panose="02020603050405020304" charset="0"/>
              </a:rPr>
              <a:t>YOLO x</a:t>
            </a:r>
            <a:r>
              <a:rPr lang="zh-CN" altLang="en-US" sz="2000">
                <a:latin typeface="Times New Roman" panose="02020603050405020304" charset="0"/>
                <a:cs typeface="Times New Roman" panose="02020603050405020304" charset="0"/>
              </a:rPr>
              <a:t>：https://arxiv.org/pdf/2107.08430.pdf</a:t>
            </a:r>
            <a:endParaRPr lang="zh-CN" altLang="en-US" sz="200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zh-CN" sz="2000">
                <a:latin typeface="Times New Roman" panose="02020603050405020304" charset="0"/>
                <a:cs typeface="Times New Roman" panose="02020603050405020304" charset="0"/>
              </a:rPr>
              <a:t>11</a:t>
            </a:r>
            <a:r>
              <a:rPr lang="zh-CN" altLang="en-US" sz="2000">
                <a:latin typeface="Times New Roman" panose="02020603050405020304" charset="0"/>
                <a:cs typeface="Times New Roman" panose="02020603050405020304" charset="0"/>
              </a:rPr>
              <a:t>，</a:t>
            </a:r>
            <a:r>
              <a:rPr lang="en-US" altLang="zh-CN" sz="2000">
                <a:latin typeface="Times New Roman" panose="02020603050405020304" charset="0"/>
                <a:cs typeface="Times New Roman" panose="02020603050405020304" charset="0"/>
              </a:rPr>
              <a:t>YOLO v6</a:t>
            </a:r>
            <a:r>
              <a:rPr lang="zh-CN" altLang="en-US" sz="2000">
                <a:latin typeface="Times New Roman" panose="02020603050405020304" charset="0"/>
                <a:cs typeface="Times New Roman" panose="02020603050405020304" charset="0"/>
              </a:rPr>
              <a:t>：https://arxiv.org/pdf/2209.02976.pdf</a:t>
            </a:r>
            <a:endParaRPr lang="zh-CN" altLang="en-US" sz="200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zh-CN" sz="2000">
                <a:latin typeface="Times New Roman" panose="02020603050405020304" charset="0"/>
                <a:cs typeface="Times New Roman" panose="02020603050405020304" charset="0"/>
              </a:rPr>
              <a:t>12</a:t>
            </a:r>
            <a:r>
              <a:rPr lang="zh-CN" altLang="en-US" sz="2000">
                <a:latin typeface="Times New Roman" panose="02020603050405020304" charset="0"/>
                <a:cs typeface="Times New Roman" panose="02020603050405020304" charset="0"/>
              </a:rPr>
              <a:t>，</a:t>
            </a:r>
            <a:r>
              <a:rPr lang="en-US" altLang="zh-CN" sz="2000">
                <a:latin typeface="Times New Roman" panose="02020603050405020304" charset="0"/>
                <a:cs typeface="Times New Roman" panose="02020603050405020304" charset="0"/>
              </a:rPr>
              <a:t>YOLO v7</a:t>
            </a:r>
            <a:r>
              <a:rPr lang="zh-CN" altLang="en-US" sz="2000">
                <a:latin typeface="Times New Roman" panose="02020603050405020304" charset="0"/>
                <a:cs typeface="Times New Roman" panose="02020603050405020304" charset="0"/>
              </a:rPr>
              <a:t>：https://arxiv.org/pdf/2207.02696.pdf</a:t>
            </a:r>
            <a:endParaRPr lang="zh-CN" altLang="en-US" sz="20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727200" y="5627370"/>
            <a:ext cx="96012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注意：</a:t>
            </a:r>
            <a:r>
              <a:rPr lang="en-US" altLang="zh-CN" sz="2000">
                <a:latin typeface="Times New Roman" panose="02020603050405020304" charset="0"/>
                <a:cs typeface="Times New Roman" panose="02020603050405020304" charset="0"/>
              </a:rPr>
              <a:t>YOLO v5</a:t>
            </a:r>
            <a:r>
              <a:rPr lang="zh-CN" altLang="en-US" sz="2000"/>
              <a:t>自从</a:t>
            </a:r>
            <a:r>
              <a:rPr lang="en-US" altLang="zh-CN" sz="2000">
                <a:latin typeface="Times New Roman" panose="02020603050405020304" charset="0"/>
                <a:cs typeface="Times New Roman" panose="02020603050405020304" charset="0"/>
              </a:rPr>
              <a:t>2020</a:t>
            </a:r>
            <a:r>
              <a:rPr lang="zh-CN" altLang="en-US" sz="2000"/>
              <a:t>年发布以来，一直是没有论文的。而 </a:t>
            </a:r>
            <a:r>
              <a:rPr lang="zh-CN" altLang="en-US" sz="2000">
                <a:latin typeface="Times New Roman" panose="02020603050405020304" charset="0"/>
                <a:cs typeface="Times New Roman" panose="02020603050405020304" charset="0"/>
              </a:rPr>
              <a:t>YOLO</a:t>
            </a:r>
            <a:r>
              <a:rPr lang="en-US" altLang="zh-CN" sz="20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zh-CN" altLang="en-US" sz="2000">
                <a:latin typeface="Times New Roman" panose="02020603050405020304" charset="0"/>
                <a:cs typeface="Times New Roman" panose="02020603050405020304" charset="0"/>
              </a:rPr>
              <a:t>v8</a:t>
            </a:r>
            <a:r>
              <a:rPr lang="zh-CN" altLang="en-US" sz="2000"/>
              <a:t>（</a:t>
            </a:r>
            <a:r>
              <a:rPr lang="zh-CN" altLang="en-US" sz="2000">
                <a:latin typeface="Times New Roman" panose="02020603050405020304" charset="0"/>
                <a:cs typeface="Times New Roman" panose="02020603050405020304" charset="0"/>
              </a:rPr>
              <a:t>YOLO</a:t>
            </a:r>
            <a:r>
              <a:rPr lang="en-US" altLang="zh-CN" sz="20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zh-CN" altLang="en-US" sz="2000">
                <a:latin typeface="Times New Roman" panose="02020603050405020304" charset="0"/>
                <a:cs typeface="Times New Roman" panose="02020603050405020304" charset="0"/>
              </a:rPr>
              <a:t>v5</a:t>
            </a:r>
            <a:r>
              <a:rPr lang="zh-CN" altLang="en-US" sz="2000"/>
              <a:t>团队）这次首次承认将先发布 </a:t>
            </a:r>
            <a:r>
              <a:rPr lang="zh-CN" altLang="en-US" sz="2000">
                <a:latin typeface="Times New Roman" panose="02020603050405020304" charset="0"/>
                <a:cs typeface="Times New Roman" panose="02020603050405020304" charset="0"/>
              </a:rPr>
              <a:t>arXiv </a:t>
            </a:r>
            <a:r>
              <a:rPr lang="zh-CN" altLang="en-US" sz="2000"/>
              <a:t>版本的论文（目前还在火速撰写中）</a:t>
            </a:r>
            <a:endParaRPr lang="zh-CN" altLang="en-US" sz="20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微信图片_20220329201657"/>
          <p:cNvPicPr>
            <a:picLocks noChangeAspect="1"/>
          </p:cNvPicPr>
          <p:nvPr/>
        </p:nvPicPr>
        <p:blipFill>
          <a:blip r:embed="rId1">
            <a:alphaModFix amt="60000"/>
          </a:blip>
          <a:srcRect r="24046"/>
          <a:stretch>
            <a:fillRect/>
          </a:stretch>
        </p:blipFill>
        <p:spPr>
          <a:xfrm>
            <a:off x="6983095" y="0"/>
            <a:ext cx="5208905" cy="6027420"/>
          </a:xfrm>
          <a:prstGeom prst="rect">
            <a:avLst/>
          </a:prstGeom>
          <a:effectLst/>
        </p:spPr>
      </p:pic>
      <p:sp>
        <p:nvSpPr>
          <p:cNvPr id="13" name="等腰三角形 12"/>
          <p:cNvSpPr/>
          <p:nvPr/>
        </p:nvSpPr>
        <p:spPr>
          <a:xfrm rot="16200000" flipV="1">
            <a:off x="-1099284" y="1444859"/>
            <a:ext cx="6166851" cy="3968283"/>
          </a:xfrm>
          <a:prstGeom prst="triangl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zh-CN" altLang="en-US" sz="2400">
              <a:solidFill>
                <a:prstClr val="white"/>
              </a:solidFill>
              <a:latin typeface="字魂58号-创中黑" panose="00000500000000000000" pitchFamily="2" charset="-122"/>
              <a:ea typeface="字魂58号-创中黑" panose="00000500000000000000" pitchFamily="2" charset="-122"/>
              <a:sym typeface="字魂58号-创中黑" panose="00000500000000000000" pitchFamily="2" charset="-122"/>
            </a:endParaRPr>
          </a:p>
        </p:txBody>
      </p:sp>
      <p:cxnSp>
        <p:nvCxnSpPr>
          <p:cNvPr id="14" name="直接连接符 13"/>
          <p:cNvCxnSpPr/>
          <p:nvPr/>
        </p:nvCxnSpPr>
        <p:spPr>
          <a:xfrm flipH="1">
            <a:off x="9535887" y="-1743"/>
            <a:ext cx="2656115" cy="220282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等腰三角形 14"/>
          <p:cNvSpPr/>
          <p:nvPr/>
        </p:nvSpPr>
        <p:spPr>
          <a:xfrm rot="16200000" flipV="1">
            <a:off x="3897180" y="2151953"/>
            <a:ext cx="1015660" cy="653564"/>
          </a:xfrm>
          <a:prstGeom prst="triangl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zh-CN" altLang="en-US" sz="2400">
              <a:solidFill>
                <a:prstClr val="white"/>
              </a:solidFill>
              <a:latin typeface="字魂58号-创中黑" panose="00000500000000000000" pitchFamily="2" charset="-122"/>
              <a:ea typeface="字魂58号-创中黑" panose="00000500000000000000" pitchFamily="2" charset="-122"/>
              <a:sym typeface="字魂58号-创中黑" panose="00000500000000000000" pitchFamily="2" charset="-122"/>
            </a:endParaRPr>
          </a:p>
        </p:txBody>
      </p:sp>
      <p:cxnSp>
        <p:nvCxnSpPr>
          <p:cNvPr id="16" name="直接连接符 15"/>
          <p:cNvCxnSpPr/>
          <p:nvPr/>
        </p:nvCxnSpPr>
        <p:spPr>
          <a:xfrm flipH="1">
            <a:off x="3577997" y="4080002"/>
            <a:ext cx="1991360" cy="16459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4840859" y="1970901"/>
            <a:ext cx="2849880" cy="101473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PART 02</a:t>
            </a:r>
            <a:endParaRPr lang="zh-CN" altLang="en-US" sz="6000" dirty="0">
              <a:solidFill>
                <a:schemeClr val="tx1">
                  <a:lumMod val="75000"/>
                  <a:lumOff val="25000"/>
                </a:schemeClr>
              </a:solidFill>
              <a:latin typeface="字魂58号-创中黑" panose="00000500000000000000" pitchFamily="2" charset="-122"/>
              <a:ea typeface="字魂58号-创中黑" panose="00000500000000000000" pitchFamily="2" charset="-122"/>
              <a:sym typeface="字魂58号-创中黑" panose="00000500000000000000" pitchFamily="2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4840859" y="3038719"/>
            <a:ext cx="3392170" cy="70675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charset="0"/>
                <a:ea typeface="字魂58号-创中黑" panose="00000500000000000000" pitchFamily="2" charset="-122"/>
                <a:cs typeface="Times New Roman" panose="02020603050405020304" charset="0"/>
                <a:sym typeface="字魂58号-创中黑" panose="00000500000000000000" pitchFamily="2" charset="-122"/>
              </a:rPr>
              <a:t>Two-Stage</a:t>
            </a:r>
            <a:r>
              <a:rPr lang="zh-CN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算法</a:t>
            </a:r>
            <a:endParaRPr lang="zh-CN" altLang="en-US" sz="4000" dirty="0">
              <a:solidFill>
                <a:schemeClr val="tx1">
                  <a:lumMod val="75000"/>
                  <a:lumOff val="25000"/>
                </a:schemeClr>
              </a:solidFill>
              <a:latin typeface="字魂58号-创中黑" panose="00000500000000000000" pitchFamily="2" charset="-122"/>
              <a:ea typeface="字魂58号-创中黑" panose="00000500000000000000" pitchFamily="2" charset="-122"/>
              <a:sym typeface="字魂58号-创中黑" panose="00000500000000000000" pitchFamily="2" charset="-122"/>
            </a:endParaRPr>
          </a:p>
        </p:txBody>
      </p:sp>
      <p:sp>
        <p:nvSpPr>
          <p:cNvPr id="20" name="任意多边形 19"/>
          <p:cNvSpPr/>
          <p:nvPr/>
        </p:nvSpPr>
        <p:spPr>
          <a:xfrm>
            <a:off x="10445469" y="5500915"/>
            <a:ext cx="1746531" cy="1357087"/>
          </a:xfrm>
          <a:custGeom>
            <a:avLst/>
            <a:gdLst>
              <a:gd name="connsiteX0" fmla="*/ 1319464 w 1319464"/>
              <a:gd name="connsiteY0" fmla="*/ 0 h 1025247"/>
              <a:gd name="connsiteX1" fmla="*/ 1319464 w 1319464"/>
              <a:gd name="connsiteY1" fmla="*/ 1025247 h 1025247"/>
              <a:gd name="connsiteX2" fmla="*/ 0 w 1319464"/>
              <a:gd name="connsiteY2" fmla="*/ 1025247 h 1025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19464" h="1025247">
                <a:moveTo>
                  <a:pt x="1319464" y="0"/>
                </a:moveTo>
                <a:lnTo>
                  <a:pt x="1319464" y="1025247"/>
                </a:lnTo>
                <a:lnTo>
                  <a:pt x="0" y="1025247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5">
              <a:latin typeface="字魂58号-创中黑" panose="00000500000000000000" pitchFamily="2" charset="-122"/>
              <a:ea typeface="字魂58号-创中黑" panose="00000500000000000000" pitchFamily="2" charset="-122"/>
              <a:sym typeface="字魂58号-创中黑" panose="00000500000000000000" pitchFamily="2" charset="-122"/>
            </a:endParaRPr>
          </a:p>
        </p:txBody>
      </p:sp>
      <p:cxnSp>
        <p:nvCxnSpPr>
          <p:cNvPr id="21" name="直接连接符 20"/>
          <p:cNvCxnSpPr/>
          <p:nvPr/>
        </p:nvCxnSpPr>
        <p:spPr>
          <a:xfrm flipH="1">
            <a:off x="9727812" y="6378595"/>
            <a:ext cx="578056" cy="47940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 descr="微信图片_20220329205605"/>
          <p:cNvPicPr>
            <a:picLocks noChangeAspect="1"/>
          </p:cNvPicPr>
          <p:nvPr/>
        </p:nvPicPr>
        <p:blipFill>
          <a:blip r:embed="rId2">
            <a:lum bright="12000" contrast="-30000"/>
          </a:blip>
          <a:stretch>
            <a:fillRect/>
          </a:stretch>
        </p:blipFill>
        <p:spPr>
          <a:xfrm>
            <a:off x="200025" y="0"/>
            <a:ext cx="2562860" cy="9791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  <p:bldLst>
      <p:bldP spid="13" grpId="0" bldLvl="0" animBg="1"/>
      <p:bldP spid="15" grpId="0" bldLvl="0" animBg="1"/>
      <p:bldP spid="17" grpId="0"/>
      <p:bldP spid="18" grpId="0"/>
      <p:bldP spid="20" grpId="0" bldLvl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" name="直接连接符 37"/>
          <p:cNvCxnSpPr/>
          <p:nvPr/>
        </p:nvCxnSpPr>
        <p:spPr>
          <a:xfrm>
            <a:off x="0" y="635000"/>
            <a:ext cx="4084320" cy="0"/>
          </a:xfrm>
          <a:prstGeom prst="line">
            <a:avLst/>
          </a:prstGeom>
          <a:ln>
            <a:solidFill>
              <a:srgbClr val="E3CAB4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/>
        </p:nvCxnSpPr>
        <p:spPr>
          <a:xfrm>
            <a:off x="8182610" y="635000"/>
            <a:ext cx="4009390" cy="0"/>
          </a:xfrm>
          <a:prstGeom prst="line">
            <a:avLst/>
          </a:prstGeom>
          <a:ln>
            <a:solidFill>
              <a:srgbClr val="E3CAB4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本框 39"/>
          <p:cNvSpPr txBox="1"/>
          <p:nvPr/>
        </p:nvSpPr>
        <p:spPr>
          <a:xfrm>
            <a:off x="3987168" y="345292"/>
            <a:ext cx="4217670" cy="5835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3200" dirty="0">
                <a:latin typeface="Times New Roman" panose="02020603050405020304" charset="0"/>
                <a:ea typeface="字魂58号-创中黑" panose="00000500000000000000" pitchFamily="2" charset="-122"/>
                <a:cs typeface="Times New Roman" panose="02020603050405020304" charset="0"/>
                <a:sym typeface="字魂58号-创中黑" panose="00000500000000000000" pitchFamily="2" charset="-122"/>
              </a:rPr>
              <a:t>Two-Stage</a:t>
            </a:r>
            <a:r>
              <a:rPr lang="zh-CN" altLang="en-US" sz="3200" dirty="0"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算法</a:t>
            </a:r>
            <a:r>
              <a:rPr lang="en-US" altLang="zh-CN" sz="3200" dirty="0"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:</a:t>
            </a:r>
            <a:r>
              <a:rPr lang="en-US" altLang="zh-CN" sz="3200" dirty="0">
                <a:latin typeface="Times New Roman" panose="02020603050405020304" charset="0"/>
                <a:ea typeface="字魂58号-创中黑" panose="00000500000000000000" pitchFamily="2" charset="-122"/>
                <a:cs typeface="Times New Roman" panose="02020603050405020304" charset="0"/>
                <a:sym typeface="字魂58号-创中黑" panose="00000500000000000000" pitchFamily="2" charset="-122"/>
              </a:rPr>
              <a:t>R-CNN</a:t>
            </a:r>
            <a:endParaRPr lang="en-US" altLang="zh-CN" sz="3200" dirty="0">
              <a:latin typeface="Times New Roman" panose="02020603050405020304" charset="0"/>
              <a:ea typeface="字魂58号-创中黑" panose="00000500000000000000" pitchFamily="2" charset="-122"/>
              <a:cs typeface="Times New Roman" panose="02020603050405020304" charset="0"/>
              <a:sym typeface="字魂58号-创中黑" panose="00000500000000000000" pitchFamily="2" charset="-122"/>
            </a:endParaRPr>
          </a:p>
        </p:txBody>
      </p:sp>
      <p:pic>
        <p:nvPicPr>
          <p:cNvPr id="6" name="图片 5" descr="微信图片_20220329205605"/>
          <p:cNvPicPr>
            <a:picLocks noChangeAspect="1"/>
          </p:cNvPicPr>
          <p:nvPr/>
        </p:nvPicPr>
        <p:blipFill>
          <a:blip r:embed="rId1">
            <a:lum bright="12000" contrast="-30000"/>
          </a:blip>
          <a:stretch>
            <a:fillRect/>
          </a:stretch>
        </p:blipFill>
        <p:spPr>
          <a:xfrm>
            <a:off x="98425" y="0"/>
            <a:ext cx="1760220" cy="67246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529590" y="929005"/>
            <a:ext cx="10932160" cy="22085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400">
                <a:latin typeface="Times New Roman" panose="02020603050405020304" charset="0"/>
                <a:cs typeface="Times New Roman" panose="02020603050405020304" charset="0"/>
              </a:rPr>
              <a:t>R-CNN</a:t>
            </a:r>
            <a:r>
              <a:rPr lang="zh-CN" altLang="en-US" sz="2400"/>
              <a:t>的流程：</a:t>
            </a:r>
            <a:endParaRPr lang="zh-CN" altLang="en-US" sz="2400"/>
          </a:p>
          <a:p>
            <a:r>
              <a:rPr lang="en-US" altLang="zh-CN" sz="2000"/>
              <a:t>1</a:t>
            </a:r>
            <a:r>
              <a:rPr lang="zh-CN" altLang="en-US" sz="2000"/>
              <a:t>，输入</a:t>
            </a:r>
            <a:r>
              <a:rPr lang="zh-CN" altLang="en-US" sz="2000"/>
              <a:t>图像</a:t>
            </a:r>
            <a:endParaRPr lang="zh-CN" altLang="en-US" sz="2000"/>
          </a:p>
          <a:p>
            <a:r>
              <a:rPr lang="en-US" altLang="zh-CN" sz="2000"/>
              <a:t>2</a:t>
            </a:r>
            <a:r>
              <a:rPr lang="zh-CN" altLang="en-US" sz="2000"/>
              <a:t>，利用</a:t>
            </a:r>
            <a:r>
              <a:rPr lang="en-US" altLang="zh-CN" sz="2000">
                <a:latin typeface="Times New Roman" panose="02020603050405020304" charset="0"/>
                <a:cs typeface="Times New Roman" panose="02020603050405020304" charset="0"/>
              </a:rPr>
              <a:t>selective search</a:t>
            </a:r>
            <a:r>
              <a:rPr lang="zh-CN" altLang="en-US" sz="2000"/>
              <a:t>算法在图像</a:t>
            </a:r>
            <a:r>
              <a:rPr lang="zh-CN" altLang="en-US" sz="2000"/>
              <a:t>中从上到下提取</a:t>
            </a:r>
            <a:r>
              <a:rPr lang="en-US" altLang="zh-CN" sz="2000">
                <a:latin typeface="Times New Roman" panose="02020603050405020304" charset="0"/>
                <a:cs typeface="Times New Roman" panose="02020603050405020304" charset="0"/>
              </a:rPr>
              <a:t>2000</a:t>
            </a:r>
            <a:r>
              <a:rPr lang="zh-CN" altLang="en-US" sz="2000"/>
              <a:t>个左右的</a:t>
            </a:r>
            <a:r>
              <a:rPr lang="en-US" altLang="zh-CN" sz="2000">
                <a:latin typeface="Times New Roman" panose="02020603050405020304" charset="0"/>
                <a:cs typeface="Times New Roman" panose="02020603050405020304" charset="0"/>
              </a:rPr>
              <a:t>Region Proposal</a:t>
            </a:r>
            <a:endParaRPr lang="en-US" altLang="zh-CN" sz="2000"/>
          </a:p>
          <a:p>
            <a:r>
              <a:rPr lang="en-US" altLang="zh-CN" sz="2000"/>
              <a:t>3</a:t>
            </a:r>
            <a:r>
              <a:rPr lang="zh-CN" altLang="en-US" sz="2000"/>
              <a:t>，将每个</a:t>
            </a:r>
            <a:r>
              <a:rPr lang="en-US" altLang="zh-CN" sz="2000">
                <a:latin typeface="Times New Roman" panose="02020603050405020304" charset="0"/>
                <a:ea typeface="仿宋" panose="02010609060101010101" charset="-122"/>
                <a:cs typeface="Times New Roman" panose="02020603050405020304" charset="0"/>
              </a:rPr>
              <a:t>Region Proposal</a:t>
            </a:r>
            <a:r>
              <a:rPr lang="zh-CN" altLang="en-US" sz="2000"/>
              <a:t>缩放</a:t>
            </a:r>
            <a:r>
              <a:rPr lang="en-US" altLang="zh-CN" sz="2000"/>
              <a:t>(</a:t>
            </a:r>
            <a:r>
              <a:rPr lang="en-US" altLang="zh-CN" sz="2000">
                <a:latin typeface="Times New Roman" panose="02020603050405020304" charset="0"/>
                <a:cs typeface="Times New Roman" panose="02020603050405020304" charset="0"/>
              </a:rPr>
              <a:t>wrap</a:t>
            </a:r>
            <a:r>
              <a:rPr lang="en-US" altLang="zh-CN" sz="2000"/>
              <a:t>)</a:t>
            </a:r>
            <a:r>
              <a:rPr lang="zh-CN" altLang="en-US" sz="2000"/>
              <a:t>成</a:t>
            </a:r>
            <a:r>
              <a:rPr lang="en-US" altLang="zh-CN" sz="2000">
                <a:latin typeface="Times New Roman" panose="02020603050405020304" charset="0"/>
                <a:cs typeface="Times New Roman" panose="02020603050405020304" charset="0"/>
              </a:rPr>
              <a:t>227*227</a:t>
            </a:r>
            <a:r>
              <a:rPr lang="zh-CN" altLang="en-US" sz="2000"/>
              <a:t>的大小并分别输入</a:t>
            </a:r>
            <a:r>
              <a:rPr lang="en-US" altLang="zh-CN" sz="2000">
                <a:latin typeface="Times New Roman" panose="02020603050405020304" charset="0"/>
                <a:cs typeface="Times New Roman" panose="02020603050405020304" charset="0"/>
              </a:rPr>
              <a:t>CNN</a:t>
            </a:r>
            <a:r>
              <a:rPr lang="zh-CN" altLang="en-US" sz="2000"/>
              <a:t>，将</a:t>
            </a:r>
            <a:r>
              <a:rPr lang="en-US" altLang="zh-CN" sz="2000">
                <a:latin typeface="Times New Roman" panose="02020603050405020304" charset="0"/>
                <a:cs typeface="Times New Roman" panose="02020603050405020304" charset="0"/>
              </a:rPr>
              <a:t>CNN</a:t>
            </a:r>
            <a:r>
              <a:rPr lang="zh-CN" altLang="en-US" sz="2000"/>
              <a:t>的输出作为</a:t>
            </a:r>
            <a:r>
              <a:rPr lang="zh-CN" altLang="en-US" sz="2000"/>
              <a:t>特征</a:t>
            </a:r>
            <a:endParaRPr lang="zh-CN" altLang="en-US" sz="2000"/>
          </a:p>
          <a:p>
            <a:r>
              <a:rPr lang="en-US" altLang="zh-CN" sz="2000"/>
              <a:t>4</a:t>
            </a:r>
            <a:r>
              <a:rPr lang="zh-CN" altLang="en-US" sz="2000"/>
              <a:t>，将每个</a:t>
            </a:r>
            <a:r>
              <a:rPr lang="en-US" altLang="zh-CN" sz="2000">
                <a:latin typeface="Times New Roman" panose="02020603050405020304" charset="0"/>
                <a:cs typeface="Times New Roman" panose="02020603050405020304" charset="0"/>
              </a:rPr>
              <a:t>Region Proposal</a:t>
            </a:r>
            <a:r>
              <a:rPr lang="zh-CN" altLang="en-US" sz="2000"/>
              <a:t>提取的</a:t>
            </a:r>
            <a:r>
              <a:rPr lang="en-US" altLang="zh-CN" sz="2000">
                <a:latin typeface="Times New Roman" panose="02020603050405020304" charset="0"/>
                <a:cs typeface="Times New Roman" panose="02020603050405020304" charset="0"/>
              </a:rPr>
              <a:t>CNN</a:t>
            </a:r>
            <a:r>
              <a:rPr lang="zh-CN" altLang="en-US" sz="2000"/>
              <a:t>特征输入到</a:t>
            </a:r>
            <a:r>
              <a:rPr lang="en-US" altLang="zh-CN" sz="2000" dirty="0">
                <a:ln w="22225">
                  <a:solidFill>
                    <a:schemeClr val="accent2"/>
                  </a:solidFill>
                  <a:prstDash val="solid"/>
                </a:ln>
                <a:effectLst/>
                <a:latin typeface="+mn-ea"/>
                <a:ea typeface="仿宋" panose="02010609060101010101" charset="-122"/>
                <a:cs typeface="+mn-ea"/>
                <a:sym typeface="+mn-ea"/>
              </a:rPr>
              <a:t>SVM</a:t>
            </a:r>
            <a:r>
              <a:rPr lang="zh-CN" altLang="en-US" sz="2000" dirty="0">
                <a:ln w="22225">
                  <a:solidFill>
                    <a:schemeClr val="accent2"/>
                  </a:solidFill>
                  <a:prstDash val="solid"/>
                </a:ln>
                <a:effectLst/>
                <a:latin typeface="+mn-ea"/>
                <a:ea typeface="仿宋" panose="02010609060101010101" charset="-122"/>
                <a:cs typeface="+mn-ea"/>
                <a:sym typeface="+mn-ea"/>
              </a:rPr>
              <a:t>进行二分类</a:t>
            </a:r>
            <a:r>
              <a:rPr lang="zh-CN" altLang="en-US" sz="2000"/>
              <a:t>，并利用回归模型生成预测窗口</a:t>
            </a:r>
            <a:r>
              <a:rPr lang="zh-CN" altLang="en-US" sz="2000"/>
              <a:t>坐标</a:t>
            </a:r>
            <a:endParaRPr lang="zh-CN" altLang="en-US" sz="2000"/>
          </a:p>
          <a:p>
            <a:endParaRPr lang="zh-CN" altLang="en-US" sz="2000" dirty="0">
              <a:solidFill>
                <a:schemeClr val="tx1"/>
              </a:solidFill>
              <a:latin typeface="+mn-ea"/>
              <a:ea typeface="仿宋" panose="02010609060101010101" charset="-122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529590" y="3431540"/>
            <a:ext cx="7503795" cy="254889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8423275" y="3497580"/>
            <a:ext cx="3037840" cy="24822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比如，模型只能识别</a:t>
            </a:r>
            <a:r>
              <a:rPr lang="en-US" altLang="zh-CN"/>
              <a:t>100</a:t>
            </a:r>
            <a:r>
              <a:rPr lang="zh-CN" altLang="en-US"/>
              <a:t>种类别，那么就首先定义好</a:t>
            </a:r>
            <a:r>
              <a:rPr lang="en-US" altLang="zh-CN"/>
              <a:t>100</a:t>
            </a:r>
            <a:r>
              <a:rPr lang="zh-CN" altLang="en-US"/>
              <a:t>个</a:t>
            </a:r>
            <a:r>
              <a:rPr lang="en-US" altLang="zh-CN"/>
              <a:t>SVM</a:t>
            </a:r>
            <a:r>
              <a:rPr lang="zh-CN" altLang="en-US"/>
              <a:t>，将每个</a:t>
            </a:r>
            <a:r>
              <a:rPr lang="en-US" altLang="zh-CN">
                <a:latin typeface="Times New Roman" panose="02020603050405020304" charset="0"/>
                <a:cs typeface="Times New Roman" panose="02020603050405020304" charset="0"/>
                <a:sym typeface="+mn-ea"/>
              </a:rPr>
              <a:t>Region Proposal</a:t>
            </a:r>
            <a:r>
              <a:rPr lang="zh-CN" altLang="en-US"/>
              <a:t>提取的特征分别输入到</a:t>
            </a:r>
            <a:r>
              <a:rPr lang="en-US" altLang="zh-CN"/>
              <a:t>100</a:t>
            </a:r>
            <a:r>
              <a:rPr lang="zh-CN" altLang="en-US"/>
              <a:t>个</a:t>
            </a:r>
            <a:r>
              <a:rPr lang="en-US" altLang="zh-CN"/>
              <a:t>SVM</a:t>
            </a:r>
            <a:r>
              <a:rPr lang="zh-CN" altLang="en-US"/>
              <a:t>，选择概率最大的类别作为预测</a:t>
            </a:r>
            <a:r>
              <a:rPr lang="zh-CN" altLang="en-US"/>
              <a:t>类别。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" name="直接连接符 37"/>
          <p:cNvCxnSpPr/>
          <p:nvPr/>
        </p:nvCxnSpPr>
        <p:spPr>
          <a:xfrm>
            <a:off x="0" y="635000"/>
            <a:ext cx="4084320" cy="0"/>
          </a:xfrm>
          <a:prstGeom prst="line">
            <a:avLst/>
          </a:prstGeom>
          <a:ln>
            <a:solidFill>
              <a:srgbClr val="E3CAB4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/>
        </p:nvCxnSpPr>
        <p:spPr>
          <a:xfrm>
            <a:off x="8182610" y="635000"/>
            <a:ext cx="4009390" cy="0"/>
          </a:xfrm>
          <a:prstGeom prst="line">
            <a:avLst/>
          </a:prstGeom>
          <a:ln>
            <a:solidFill>
              <a:srgbClr val="E3CAB4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本框 39"/>
          <p:cNvSpPr txBox="1"/>
          <p:nvPr/>
        </p:nvSpPr>
        <p:spPr>
          <a:xfrm>
            <a:off x="3987168" y="345292"/>
            <a:ext cx="4217670" cy="5835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3200" dirty="0">
                <a:latin typeface="Times New Roman" panose="02020603050405020304" charset="0"/>
                <a:ea typeface="字魂58号-创中黑" panose="00000500000000000000" pitchFamily="2" charset="-122"/>
                <a:cs typeface="Times New Roman" panose="02020603050405020304" charset="0"/>
                <a:sym typeface="字魂58号-创中黑" panose="00000500000000000000" pitchFamily="2" charset="-122"/>
              </a:rPr>
              <a:t>Two-Stage</a:t>
            </a:r>
            <a:r>
              <a:rPr lang="zh-CN" altLang="en-US" sz="3200" dirty="0"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算法</a:t>
            </a:r>
            <a:r>
              <a:rPr lang="en-US" altLang="zh-CN" sz="3200" dirty="0"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:</a:t>
            </a:r>
            <a:r>
              <a:rPr lang="en-US" altLang="zh-CN" sz="3200" dirty="0">
                <a:latin typeface="Times New Roman" panose="02020603050405020304" charset="0"/>
                <a:ea typeface="字魂58号-创中黑" panose="00000500000000000000" pitchFamily="2" charset="-122"/>
                <a:cs typeface="Times New Roman" panose="02020603050405020304" charset="0"/>
                <a:sym typeface="字魂58号-创中黑" panose="00000500000000000000" pitchFamily="2" charset="-122"/>
              </a:rPr>
              <a:t>R-CNN</a:t>
            </a:r>
            <a:endParaRPr lang="en-US" altLang="zh-CN" sz="3200" dirty="0">
              <a:latin typeface="Times New Roman" panose="02020603050405020304" charset="0"/>
              <a:ea typeface="字魂58号-创中黑" panose="00000500000000000000" pitchFamily="2" charset="-122"/>
              <a:cs typeface="Times New Roman" panose="02020603050405020304" charset="0"/>
              <a:sym typeface="字魂58号-创中黑" panose="00000500000000000000" pitchFamily="2" charset="-122"/>
            </a:endParaRPr>
          </a:p>
        </p:txBody>
      </p:sp>
      <p:pic>
        <p:nvPicPr>
          <p:cNvPr id="6" name="图片 5" descr="微信图片_20220329205605"/>
          <p:cNvPicPr>
            <a:picLocks noChangeAspect="1"/>
          </p:cNvPicPr>
          <p:nvPr/>
        </p:nvPicPr>
        <p:blipFill>
          <a:blip r:embed="rId1">
            <a:lum bright="12000" contrast="-30000"/>
          </a:blip>
          <a:stretch>
            <a:fillRect/>
          </a:stretch>
        </p:blipFill>
        <p:spPr>
          <a:xfrm>
            <a:off x="98425" y="0"/>
            <a:ext cx="1760220" cy="67246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158240" y="974725"/>
            <a:ext cx="1016254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>
                <a:latin typeface="Times New Roman" panose="02020603050405020304" charset="0"/>
                <a:cs typeface="Times New Roman" panose="02020603050405020304" charset="0"/>
              </a:rPr>
              <a:t>R-CNN</a:t>
            </a:r>
            <a:r>
              <a:rPr lang="zh-CN" altLang="en-US" sz="2400"/>
              <a:t>的流程（论文原文）：</a:t>
            </a:r>
            <a:endParaRPr lang="zh-CN" altLang="en-US" sz="2400"/>
          </a:p>
        </p:txBody>
      </p:sp>
      <p:pic>
        <p:nvPicPr>
          <p:cNvPr id="8" name="图片 7" descr="BC7LES}4UKJS)`UY64Q5VBT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444625" y="1480820"/>
            <a:ext cx="9303385" cy="49288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" name="直接连接符 37"/>
          <p:cNvCxnSpPr/>
          <p:nvPr/>
        </p:nvCxnSpPr>
        <p:spPr>
          <a:xfrm>
            <a:off x="0" y="635000"/>
            <a:ext cx="4084320" cy="0"/>
          </a:xfrm>
          <a:prstGeom prst="line">
            <a:avLst/>
          </a:prstGeom>
          <a:ln>
            <a:solidFill>
              <a:srgbClr val="E3CAB4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/>
        </p:nvCxnSpPr>
        <p:spPr>
          <a:xfrm>
            <a:off x="8182610" y="635000"/>
            <a:ext cx="4009390" cy="0"/>
          </a:xfrm>
          <a:prstGeom prst="line">
            <a:avLst/>
          </a:prstGeom>
          <a:ln>
            <a:solidFill>
              <a:srgbClr val="E3CAB4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本框 39"/>
          <p:cNvSpPr txBox="1"/>
          <p:nvPr/>
        </p:nvSpPr>
        <p:spPr>
          <a:xfrm>
            <a:off x="3987168" y="345292"/>
            <a:ext cx="4217670" cy="5835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3200" dirty="0">
                <a:latin typeface="Times New Roman" panose="02020603050405020304" charset="0"/>
                <a:ea typeface="字魂58号-创中黑" panose="00000500000000000000" pitchFamily="2" charset="-122"/>
                <a:cs typeface="Times New Roman" panose="02020603050405020304" charset="0"/>
                <a:sym typeface="字魂58号-创中黑" panose="00000500000000000000" pitchFamily="2" charset="-122"/>
              </a:rPr>
              <a:t>Two-Stage</a:t>
            </a:r>
            <a:r>
              <a:rPr lang="zh-CN" altLang="en-US" sz="3200" dirty="0"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算法</a:t>
            </a:r>
            <a:r>
              <a:rPr lang="en-US" altLang="zh-CN" sz="3200" dirty="0"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:</a:t>
            </a:r>
            <a:r>
              <a:rPr lang="en-US" altLang="zh-CN" sz="3200" dirty="0">
                <a:latin typeface="Times New Roman" panose="02020603050405020304" charset="0"/>
                <a:ea typeface="字魂58号-创中黑" panose="00000500000000000000" pitchFamily="2" charset="-122"/>
                <a:cs typeface="Times New Roman" panose="02020603050405020304" charset="0"/>
                <a:sym typeface="字魂58号-创中黑" panose="00000500000000000000" pitchFamily="2" charset="-122"/>
              </a:rPr>
              <a:t>R-CNN</a:t>
            </a:r>
            <a:endParaRPr lang="en-US" altLang="zh-CN" sz="3200" dirty="0">
              <a:latin typeface="Times New Roman" panose="02020603050405020304" charset="0"/>
              <a:ea typeface="字魂58号-创中黑" panose="00000500000000000000" pitchFamily="2" charset="-122"/>
              <a:cs typeface="Times New Roman" panose="02020603050405020304" charset="0"/>
              <a:sym typeface="字魂58号-创中黑" panose="00000500000000000000" pitchFamily="2" charset="-122"/>
            </a:endParaRPr>
          </a:p>
        </p:txBody>
      </p:sp>
      <p:pic>
        <p:nvPicPr>
          <p:cNvPr id="6" name="图片 5" descr="微信图片_20220329205605"/>
          <p:cNvPicPr>
            <a:picLocks noChangeAspect="1"/>
          </p:cNvPicPr>
          <p:nvPr/>
        </p:nvPicPr>
        <p:blipFill>
          <a:blip r:embed="rId1">
            <a:lum bright="12000" contrast="-30000"/>
          </a:blip>
          <a:stretch>
            <a:fillRect/>
          </a:stretch>
        </p:blipFill>
        <p:spPr>
          <a:xfrm>
            <a:off x="98425" y="0"/>
            <a:ext cx="1760220" cy="67246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158240" y="974725"/>
            <a:ext cx="1016254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>
                <a:latin typeface="Times New Roman" panose="02020603050405020304" charset="0"/>
                <a:cs typeface="Times New Roman" panose="02020603050405020304" charset="0"/>
              </a:rPr>
              <a:t>R-CNN</a:t>
            </a:r>
            <a:r>
              <a:rPr lang="zh-CN" altLang="en-US" sz="2400"/>
              <a:t>的</a:t>
            </a:r>
            <a:r>
              <a:rPr lang="zh-CN" altLang="en-US" sz="2400"/>
              <a:t>效果：</a:t>
            </a:r>
            <a:endParaRPr lang="zh-CN" altLang="en-US" sz="2400"/>
          </a:p>
        </p:txBody>
      </p:sp>
      <p:pic>
        <p:nvPicPr>
          <p:cNvPr id="3" name="图片 2" descr="](BVL9W09]GL([@EM0LKYDF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221105" y="1837055"/>
            <a:ext cx="9699625" cy="35153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" name="直接连接符 37"/>
          <p:cNvCxnSpPr/>
          <p:nvPr/>
        </p:nvCxnSpPr>
        <p:spPr>
          <a:xfrm>
            <a:off x="0" y="635000"/>
            <a:ext cx="4084320" cy="0"/>
          </a:xfrm>
          <a:prstGeom prst="line">
            <a:avLst/>
          </a:prstGeom>
          <a:ln>
            <a:solidFill>
              <a:srgbClr val="E3CAB4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/>
        </p:nvCxnSpPr>
        <p:spPr>
          <a:xfrm>
            <a:off x="8182610" y="635000"/>
            <a:ext cx="4009390" cy="0"/>
          </a:xfrm>
          <a:prstGeom prst="line">
            <a:avLst/>
          </a:prstGeom>
          <a:ln>
            <a:solidFill>
              <a:srgbClr val="E3CAB4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本框 39"/>
          <p:cNvSpPr txBox="1"/>
          <p:nvPr/>
        </p:nvSpPr>
        <p:spPr>
          <a:xfrm>
            <a:off x="3987168" y="345292"/>
            <a:ext cx="4217670" cy="5835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3200" dirty="0">
                <a:latin typeface="Times New Roman" panose="02020603050405020304" charset="0"/>
                <a:ea typeface="字魂58号-创中黑" panose="00000500000000000000" pitchFamily="2" charset="-122"/>
                <a:cs typeface="Times New Roman" panose="02020603050405020304" charset="0"/>
                <a:sym typeface="字魂58号-创中黑" panose="00000500000000000000" pitchFamily="2" charset="-122"/>
              </a:rPr>
              <a:t>Two-Stage</a:t>
            </a:r>
            <a:r>
              <a:rPr lang="zh-CN" altLang="en-US" sz="3200" dirty="0"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算法</a:t>
            </a:r>
            <a:r>
              <a:rPr lang="en-US" altLang="zh-CN" sz="3200" dirty="0"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:</a:t>
            </a:r>
            <a:r>
              <a:rPr lang="en-US" altLang="zh-CN" sz="3200" dirty="0">
                <a:latin typeface="Times New Roman" panose="02020603050405020304" charset="0"/>
                <a:ea typeface="字魂58号-创中黑" panose="00000500000000000000" pitchFamily="2" charset="-122"/>
                <a:cs typeface="Times New Roman" panose="02020603050405020304" charset="0"/>
                <a:sym typeface="字魂58号-创中黑" panose="00000500000000000000" pitchFamily="2" charset="-122"/>
              </a:rPr>
              <a:t>R-CNN</a:t>
            </a:r>
            <a:endParaRPr lang="en-US" altLang="zh-CN" sz="3200" dirty="0">
              <a:latin typeface="Times New Roman" panose="02020603050405020304" charset="0"/>
              <a:ea typeface="字魂58号-创中黑" panose="00000500000000000000" pitchFamily="2" charset="-122"/>
              <a:cs typeface="Times New Roman" panose="02020603050405020304" charset="0"/>
              <a:sym typeface="字魂58号-创中黑" panose="00000500000000000000" pitchFamily="2" charset="-122"/>
            </a:endParaRPr>
          </a:p>
        </p:txBody>
      </p:sp>
      <p:pic>
        <p:nvPicPr>
          <p:cNvPr id="6" name="图片 5" descr="微信图片_20220329205605"/>
          <p:cNvPicPr>
            <a:picLocks noChangeAspect="1"/>
          </p:cNvPicPr>
          <p:nvPr/>
        </p:nvPicPr>
        <p:blipFill>
          <a:blip r:embed="rId1">
            <a:lum bright="12000" contrast="-30000"/>
          </a:blip>
          <a:stretch>
            <a:fillRect/>
          </a:stretch>
        </p:blipFill>
        <p:spPr>
          <a:xfrm>
            <a:off x="98425" y="0"/>
            <a:ext cx="1760220" cy="67246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158240" y="929005"/>
            <a:ext cx="10162540" cy="26149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>
                <a:latin typeface="Times New Roman" panose="02020603050405020304" charset="0"/>
                <a:cs typeface="Times New Roman" panose="02020603050405020304" charset="0"/>
              </a:rPr>
              <a:t>R-CNN</a:t>
            </a:r>
            <a:r>
              <a:rPr lang="zh-CN" altLang="en-US" sz="2400"/>
              <a:t>的缺陷</a:t>
            </a:r>
            <a:r>
              <a:rPr lang="zh-CN" altLang="en-US"/>
              <a:t>：</a:t>
            </a:r>
            <a:endParaRPr lang="zh-CN" altLang="en-US"/>
          </a:p>
          <a:p>
            <a:r>
              <a:rPr lang="en-US" altLang="zh-CN" sz="2000"/>
              <a:t>1</a:t>
            </a:r>
            <a:r>
              <a:rPr lang="zh-CN" altLang="en-US" sz="2000"/>
              <a:t>，步骤繁琐，训练分为多个阶段：微调网络</a:t>
            </a:r>
            <a:r>
              <a:rPr lang="en-US" altLang="zh-CN" sz="2000"/>
              <a:t>(</a:t>
            </a:r>
            <a:r>
              <a:rPr lang="en-US" altLang="zh-CN" sz="2000">
                <a:latin typeface="Times New Roman" panose="02020603050405020304" charset="0"/>
                <a:cs typeface="Times New Roman" panose="02020603050405020304" charset="0"/>
              </a:rPr>
              <a:t>CNN</a:t>
            </a:r>
            <a:r>
              <a:rPr lang="zh-CN" altLang="en-US" sz="2000"/>
              <a:t>中权值的训练</a:t>
            </a:r>
            <a:r>
              <a:rPr lang="en-US" altLang="zh-CN" sz="2000"/>
              <a:t>)+</a:t>
            </a:r>
            <a:r>
              <a:rPr lang="zh-CN" altLang="en-US" sz="2000"/>
              <a:t>训练</a:t>
            </a:r>
            <a:r>
              <a:rPr lang="en-US" altLang="zh-CN" sz="2000">
                <a:latin typeface="Times New Roman" panose="02020603050405020304" charset="0"/>
                <a:cs typeface="Times New Roman" panose="02020603050405020304" charset="0"/>
              </a:rPr>
              <a:t>SVM</a:t>
            </a:r>
            <a:r>
              <a:rPr lang="en-US" altLang="zh-CN" sz="2000"/>
              <a:t>+</a:t>
            </a:r>
            <a:r>
              <a:rPr lang="zh-CN" altLang="en-US" sz="2000"/>
              <a:t>训练边框回归器</a:t>
            </a:r>
            <a:endParaRPr lang="zh-CN" altLang="en-US" sz="2000"/>
          </a:p>
          <a:p>
            <a:r>
              <a:rPr lang="en-US" altLang="zh-CN" sz="2000"/>
              <a:t>2</a:t>
            </a:r>
            <a:r>
              <a:rPr lang="zh-CN" altLang="en-US" sz="2000"/>
              <a:t>，训练耗内存，占用磁盘空间大，</a:t>
            </a:r>
            <a:r>
              <a:rPr lang="en-US" altLang="zh-CN" sz="2000">
                <a:latin typeface="Times New Roman" panose="02020603050405020304" charset="0"/>
                <a:cs typeface="Times New Roman" panose="02020603050405020304" charset="0"/>
              </a:rPr>
              <a:t>5000</a:t>
            </a:r>
            <a:r>
              <a:rPr lang="zh-CN" altLang="en-US" sz="2000"/>
              <a:t>张图片产生上百</a:t>
            </a:r>
            <a:r>
              <a:rPr lang="en-US" altLang="zh-CN" sz="2000">
                <a:latin typeface="Times New Roman" panose="02020603050405020304" charset="0"/>
                <a:cs typeface="Times New Roman" panose="02020603050405020304" charset="0"/>
              </a:rPr>
              <a:t>G</a:t>
            </a:r>
            <a:r>
              <a:rPr lang="zh-CN" altLang="en-US" sz="2000"/>
              <a:t>的特征</a:t>
            </a:r>
            <a:endParaRPr lang="zh-CN" altLang="en-US" sz="2000"/>
          </a:p>
          <a:p>
            <a:r>
              <a:rPr lang="en-US" altLang="zh-CN" sz="2000"/>
              <a:t>3</a:t>
            </a:r>
            <a:r>
              <a:rPr lang="zh-CN" altLang="en-US" sz="2000"/>
              <a:t>，训练速度慢，使用</a:t>
            </a:r>
            <a:r>
              <a:rPr lang="en-US" altLang="zh-CN" sz="2000">
                <a:latin typeface="Times New Roman" panose="02020603050405020304" charset="0"/>
                <a:cs typeface="Times New Roman" panose="02020603050405020304" charset="0"/>
              </a:rPr>
              <a:t>GPU</a:t>
            </a:r>
            <a:r>
              <a:rPr lang="zh-CN" altLang="en-US" sz="2000"/>
              <a:t>，处理一张图片需要</a:t>
            </a:r>
            <a:r>
              <a:rPr lang="en-US" altLang="zh-CN" sz="2000">
                <a:latin typeface="Times New Roman" panose="02020603050405020304" charset="0"/>
                <a:cs typeface="Times New Roman" panose="02020603050405020304" charset="0"/>
              </a:rPr>
              <a:t>47S</a:t>
            </a:r>
            <a:endParaRPr lang="en-US" altLang="zh-CN" sz="2000"/>
          </a:p>
          <a:p>
            <a:r>
              <a:rPr lang="en-US" altLang="zh-CN" sz="2000"/>
              <a:t>4</a:t>
            </a:r>
            <a:r>
              <a:rPr lang="zh-CN" altLang="en-US" sz="2000"/>
              <a:t>，测试速度慢，每个</a:t>
            </a:r>
            <a:r>
              <a:rPr lang="en-US" altLang="zh-CN" sz="2000">
                <a:latin typeface="Times New Roman" panose="02020603050405020304" charset="0"/>
                <a:cs typeface="Times New Roman" panose="02020603050405020304" charset="0"/>
              </a:rPr>
              <a:t>Region Proposal</a:t>
            </a:r>
            <a:r>
              <a:rPr lang="zh-CN" altLang="en-US" sz="2000"/>
              <a:t>都需要运行整个</a:t>
            </a:r>
            <a:r>
              <a:rPr lang="en-US" altLang="zh-CN" sz="2000">
                <a:latin typeface="Times New Roman" panose="02020603050405020304" charset="0"/>
                <a:cs typeface="Times New Roman" panose="02020603050405020304" charset="0"/>
              </a:rPr>
              <a:t>CNN</a:t>
            </a:r>
            <a:r>
              <a:rPr lang="zh-CN" altLang="en-US" sz="2000"/>
              <a:t>前向计算</a:t>
            </a:r>
            <a:endParaRPr lang="zh-CN" altLang="en-US" sz="2000"/>
          </a:p>
          <a:p>
            <a:r>
              <a:rPr lang="en-US" altLang="zh-CN" sz="2000"/>
              <a:t>5</a:t>
            </a:r>
            <a:r>
              <a:rPr lang="zh-CN" altLang="en-US" sz="2000"/>
              <a:t>，</a:t>
            </a:r>
            <a:r>
              <a:rPr lang="en-US" altLang="zh-CN" sz="2000">
                <a:latin typeface="Times New Roman" panose="02020603050405020304" charset="0"/>
                <a:cs typeface="Times New Roman" panose="02020603050405020304" charset="0"/>
              </a:rPr>
              <a:t>SVM</a:t>
            </a:r>
            <a:r>
              <a:rPr lang="zh-CN" altLang="en-US" sz="2000"/>
              <a:t>和回归是事后操作</a:t>
            </a:r>
            <a:r>
              <a:rPr lang="en-US" altLang="zh-CN" sz="2000"/>
              <a:t>(</a:t>
            </a:r>
            <a:r>
              <a:rPr lang="zh-CN" altLang="en-US" sz="2000"/>
              <a:t>特征完全提取后，才对</a:t>
            </a:r>
            <a:r>
              <a:rPr lang="en-US" altLang="zh-CN" sz="2000">
                <a:latin typeface="Times New Roman" panose="02020603050405020304" charset="0"/>
                <a:cs typeface="Times New Roman" panose="02020603050405020304" charset="0"/>
              </a:rPr>
              <a:t>SVM</a:t>
            </a:r>
            <a:r>
              <a:rPr lang="zh-CN" altLang="en-US" sz="2000"/>
              <a:t>和回归进行训练，这和之前的</a:t>
            </a:r>
            <a:r>
              <a:rPr lang="en-US" altLang="zh-CN" sz="2000">
                <a:latin typeface="Times New Roman" panose="02020603050405020304" charset="0"/>
                <a:cs typeface="Times New Roman" panose="02020603050405020304" charset="0"/>
              </a:rPr>
              <a:t>CNN</a:t>
            </a:r>
            <a:r>
              <a:rPr lang="zh-CN" altLang="en-US" sz="2000"/>
              <a:t>训练是独立的</a:t>
            </a:r>
            <a:r>
              <a:rPr lang="en-US" altLang="zh-CN" sz="2000"/>
              <a:t>)</a:t>
            </a:r>
            <a:r>
              <a:rPr lang="zh-CN" altLang="en-US" sz="2000"/>
              <a:t>，在</a:t>
            </a:r>
            <a:r>
              <a:rPr lang="en-US" altLang="zh-CN" sz="2000">
                <a:latin typeface="Times New Roman" panose="02020603050405020304" charset="0"/>
                <a:cs typeface="Times New Roman" panose="02020603050405020304" charset="0"/>
              </a:rPr>
              <a:t>SVM</a:t>
            </a:r>
            <a:r>
              <a:rPr lang="zh-CN" altLang="en-US" sz="2000"/>
              <a:t>和回归过程</a:t>
            </a:r>
            <a:r>
              <a:rPr lang="en-US" altLang="zh-CN" sz="2000">
                <a:latin typeface="Times New Roman" panose="02020603050405020304" charset="0"/>
                <a:cs typeface="Times New Roman" panose="02020603050405020304" charset="0"/>
              </a:rPr>
              <a:t>CNN</a:t>
            </a:r>
            <a:r>
              <a:rPr lang="zh-CN" altLang="en-US" sz="2000"/>
              <a:t>特征没有被学习更新过</a:t>
            </a:r>
            <a:endParaRPr lang="zh-CN" altLang="en-US" sz="2000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505822" y="3635519"/>
            <a:ext cx="7857216" cy="26687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" name="直接连接符 37"/>
          <p:cNvCxnSpPr>
            <a:endCxn id="40" idx="1"/>
          </p:cNvCxnSpPr>
          <p:nvPr/>
        </p:nvCxnSpPr>
        <p:spPr>
          <a:xfrm>
            <a:off x="0" y="635000"/>
            <a:ext cx="3547110" cy="1905"/>
          </a:xfrm>
          <a:prstGeom prst="line">
            <a:avLst/>
          </a:prstGeom>
          <a:ln>
            <a:solidFill>
              <a:srgbClr val="E3CAB4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>
            <a:stCxn id="40" idx="3"/>
          </p:cNvCxnSpPr>
          <p:nvPr/>
        </p:nvCxnSpPr>
        <p:spPr>
          <a:xfrm flipV="1">
            <a:off x="8645525" y="635000"/>
            <a:ext cx="3546475" cy="1905"/>
          </a:xfrm>
          <a:prstGeom prst="line">
            <a:avLst/>
          </a:prstGeom>
          <a:ln>
            <a:solidFill>
              <a:srgbClr val="E3CAB4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本框 39"/>
          <p:cNvSpPr txBox="1"/>
          <p:nvPr/>
        </p:nvSpPr>
        <p:spPr>
          <a:xfrm>
            <a:off x="3546796" y="345292"/>
            <a:ext cx="5098415" cy="5835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3200" dirty="0">
                <a:latin typeface="Times New Roman" panose="02020603050405020304" charset="0"/>
                <a:ea typeface="字魂58号-创中黑" panose="00000500000000000000" pitchFamily="2" charset="-122"/>
                <a:cs typeface="Times New Roman" panose="02020603050405020304" charset="0"/>
                <a:sym typeface="字魂58号-创中黑" panose="00000500000000000000" pitchFamily="2" charset="-122"/>
              </a:rPr>
              <a:t>Two-Stage</a:t>
            </a:r>
            <a:r>
              <a:rPr lang="zh-CN" altLang="en-US" sz="3200" dirty="0"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算法</a:t>
            </a:r>
            <a:r>
              <a:rPr lang="en-US" altLang="zh-CN" sz="3200" dirty="0"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:</a:t>
            </a:r>
            <a:r>
              <a:rPr lang="en-US" altLang="zh-CN" sz="3200" dirty="0">
                <a:latin typeface="Times New Roman" panose="02020603050405020304" charset="0"/>
                <a:ea typeface="字魂58号-创中黑" panose="00000500000000000000" pitchFamily="2" charset="-122"/>
                <a:cs typeface="Times New Roman" panose="02020603050405020304" charset="0"/>
                <a:sym typeface="字魂58号-创中黑" panose="00000500000000000000" pitchFamily="2" charset="-122"/>
              </a:rPr>
              <a:t>Fast</a:t>
            </a:r>
            <a:r>
              <a:rPr lang="en-US" altLang="zh-CN" sz="3200" dirty="0"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 </a:t>
            </a:r>
            <a:r>
              <a:rPr lang="en-US" altLang="zh-CN" sz="3200" dirty="0">
                <a:latin typeface="Times New Roman" panose="02020603050405020304" charset="0"/>
                <a:ea typeface="字魂58号-创中黑" panose="00000500000000000000" pitchFamily="2" charset="-122"/>
                <a:cs typeface="Times New Roman" panose="02020603050405020304" charset="0"/>
                <a:sym typeface="字魂58号-创中黑" panose="00000500000000000000" pitchFamily="2" charset="-122"/>
              </a:rPr>
              <a:t>R-CNN</a:t>
            </a:r>
            <a:endParaRPr lang="en-US" altLang="zh-CN" sz="3200" dirty="0">
              <a:latin typeface="Times New Roman" panose="02020603050405020304" charset="0"/>
              <a:ea typeface="字魂58号-创中黑" panose="00000500000000000000" pitchFamily="2" charset="-122"/>
              <a:cs typeface="Times New Roman" panose="02020603050405020304" charset="0"/>
              <a:sym typeface="字魂58号-创中黑" panose="00000500000000000000" pitchFamily="2" charset="-122"/>
            </a:endParaRPr>
          </a:p>
        </p:txBody>
      </p:sp>
      <p:pic>
        <p:nvPicPr>
          <p:cNvPr id="6" name="图片 5" descr="微信图片_20220329205605"/>
          <p:cNvPicPr>
            <a:picLocks noChangeAspect="1"/>
          </p:cNvPicPr>
          <p:nvPr/>
        </p:nvPicPr>
        <p:blipFill>
          <a:blip r:embed="rId1">
            <a:lum bright="12000" contrast="-30000"/>
          </a:blip>
          <a:stretch>
            <a:fillRect/>
          </a:stretch>
        </p:blipFill>
        <p:spPr>
          <a:xfrm>
            <a:off x="98425" y="0"/>
            <a:ext cx="1760220" cy="67246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158240" y="974725"/>
            <a:ext cx="1016254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>
                <a:latin typeface="Times New Roman" panose="02020603050405020304" charset="0"/>
                <a:cs typeface="Times New Roman" panose="02020603050405020304" charset="0"/>
              </a:rPr>
              <a:t>Fast R-CNN</a:t>
            </a:r>
            <a:r>
              <a:rPr lang="zh-CN" altLang="en-US" sz="2400"/>
              <a:t>的</a:t>
            </a:r>
            <a:r>
              <a:rPr lang="zh-CN" altLang="en-US" sz="2400"/>
              <a:t>流程：</a:t>
            </a:r>
            <a:endParaRPr lang="zh-CN" altLang="en-US" sz="2400"/>
          </a:p>
        </p:txBody>
      </p:sp>
      <p:sp>
        <p:nvSpPr>
          <p:cNvPr id="3" name="文本框 2"/>
          <p:cNvSpPr txBox="1"/>
          <p:nvPr/>
        </p:nvSpPr>
        <p:spPr>
          <a:xfrm>
            <a:off x="1158240" y="1490980"/>
            <a:ext cx="10380980" cy="16300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+mj-lt"/>
              <a:buNone/>
            </a:pPr>
            <a:r>
              <a:rPr lang="en-US" altLang="zh-CN" sz="2000">
                <a:sym typeface="+mn-ea"/>
              </a:rPr>
              <a:t>1</a:t>
            </a:r>
            <a:r>
              <a:rPr lang="zh-CN" altLang="en-US" sz="2000">
                <a:sym typeface="+mn-ea"/>
              </a:rPr>
              <a:t>，输入图像，利用</a:t>
            </a:r>
            <a:r>
              <a:rPr lang="en-US" altLang="zh-CN" sz="2000">
                <a:latin typeface="Times New Roman" panose="02020603050405020304" charset="0"/>
                <a:cs typeface="Times New Roman" panose="02020603050405020304" charset="0"/>
                <a:sym typeface="+mn-ea"/>
              </a:rPr>
              <a:t>selective search</a:t>
            </a:r>
            <a:r>
              <a:rPr lang="zh-CN" altLang="en-US" sz="2000">
                <a:sym typeface="+mn-ea"/>
              </a:rPr>
              <a:t>算法在图像</a:t>
            </a:r>
            <a:r>
              <a:rPr lang="zh-CN" altLang="en-US" sz="2000">
                <a:sym typeface="+mn-ea"/>
              </a:rPr>
              <a:t>中从上到下提取</a:t>
            </a:r>
            <a:r>
              <a:rPr lang="en-US" altLang="zh-CN" sz="2000">
                <a:latin typeface="Times New Roman" panose="02020603050405020304" charset="0"/>
                <a:cs typeface="Times New Roman" panose="02020603050405020304" charset="0"/>
                <a:sym typeface="+mn-ea"/>
              </a:rPr>
              <a:t>2000</a:t>
            </a:r>
            <a:r>
              <a:rPr lang="zh-CN" altLang="en-US" sz="2000">
                <a:sym typeface="+mn-ea"/>
              </a:rPr>
              <a:t>个左右的</a:t>
            </a:r>
            <a:r>
              <a:rPr lang="en-US" altLang="zh-CN" sz="2000">
                <a:latin typeface="Times New Roman" panose="02020603050405020304" charset="0"/>
                <a:cs typeface="Times New Roman" panose="02020603050405020304" charset="0"/>
                <a:sym typeface="+mn-ea"/>
              </a:rPr>
              <a:t>Region Proposal</a:t>
            </a:r>
            <a:endParaRPr lang="en-US" altLang="zh-CN" sz="200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indent="0">
              <a:buFont typeface="+mj-lt"/>
              <a:buNone/>
            </a:pPr>
            <a:r>
              <a:rPr lang="en-US" altLang="zh-CN" sz="2000"/>
              <a:t>2</a:t>
            </a:r>
            <a:r>
              <a:rPr lang="zh-CN" altLang="en-US" sz="2000"/>
              <a:t>，将整张图片输入到</a:t>
            </a:r>
            <a:r>
              <a:rPr lang="en-US" altLang="zh-CN" sz="2000">
                <a:latin typeface="Times New Roman" panose="02020603050405020304" charset="0"/>
                <a:cs typeface="Times New Roman" panose="02020603050405020304" charset="0"/>
              </a:rPr>
              <a:t>CNN</a:t>
            </a:r>
            <a:r>
              <a:rPr lang="zh-CN" altLang="en-US" sz="2000"/>
              <a:t>中，进行特征提取</a:t>
            </a:r>
            <a:endParaRPr lang="zh-CN" altLang="en-US" sz="2000"/>
          </a:p>
          <a:p>
            <a:pPr indent="0">
              <a:buFont typeface="+mj-lt"/>
              <a:buNone/>
            </a:pPr>
            <a:r>
              <a:rPr lang="en-US" altLang="zh-CN" sz="2000"/>
              <a:t>3</a:t>
            </a:r>
            <a:r>
              <a:rPr lang="zh-CN" altLang="en-US" sz="2000"/>
              <a:t>，将</a:t>
            </a:r>
            <a:r>
              <a:rPr lang="en-US" altLang="zh-CN" sz="2000">
                <a:latin typeface="Times New Roman" panose="02020603050405020304" charset="0"/>
                <a:cs typeface="Times New Roman" panose="02020603050405020304" charset="0"/>
              </a:rPr>
              <a:t>2000</a:t>
            </a:r>
            <a:r>
              <a:rPr lang="zh-CN" altLang="en-US" sz="2000"/>
              <a:t>个</a:t>
            </a:r>
            <a:r>
              <a:rPr lang="en-US" altLang="zh-CN" sz="2000">
                <a:latin typeface="Times New Roman" panose="02020603050405020304" charset="0"/>
                <a:cs typeface="Times New Roman" panose="02020603050405020304" charset="0"/>
              </a:rPr>
              <a:t>Region Proposal</a:t>
            </a:r>
            <a:r>
              <a:rPr lang="zh-CN" altLang="en-US" sz="2000"/>
              <a:t>映射到</a:t>
            </a:r>
            <a:r>
              <a:rPr lang="en-US" altLang="zh-CN" sz="2000">
                <a:latin typeface="Times New Roman" panose="02020603050405020304" charset="0"/>
                <a:cs typeface="Times New Roman" panose="02020603050405020304" charset="0"/>
              </a:rPr>
              <a:t>CNN</a:t>
            </a:r>
            <a:r>
              <a:rPr lang="zh-CN" altLang="en-US" sz="2000"/>
              <a:t>的最后一层卷积</a:t>
            </a:r>
            <a:r>
              <a:rPr lang="en-US" altLang="zh-CN" sz="2000">
                <a:latin typeface="Times New Roman" panose="02020603050405020304" charset="0"/>
                <a:cs typeface="Times New Roman" panose="02020603050405020304" charset="0"/>
              </a:rPr>
              <a:t>feature map</a:t>
            </a:r>
            <a:r>
              <a:rPr lang="zh-CN" altLang="en-US" sz="2000"/>
              <a:t>上</a:t>
            </a:r>
            <a:endParaRPr lang="zh-CN" altLang="en-US" sz="2000"/>
          </a:p>
          <a:p>
            <a:pPr indent="0">
              <a:buFont typeface="+mj-lt"/>
              <a:buNone/>
            </a:pPr>
            <a:r>
              <a:rPr lang="en-US" altLang="zh-CN" sz="2000"/>
              <a:t>4</a:t>
            </a:r>
            <a:r>
              <a:rPr lang="zh-CN" altLang="en-US" sz="2000"/>
              <a:t>，通过</a:t>
            </a:r>
            <a:r>
              <a:rPr lang="en-US" altLang="zh-CN" sz="2000">
                <a:latin typeface="Times New Roman" panose="02020603050405020304" charset="0"/>
                <a:cs typeface="Times New Roman" panose="02020603050405020304" charset="0"/>
              </a:rPr>
              <a:t>RoI pooling</a:t>
            </a:r>
            <a:r>
              <a:rPr lang="zh-CN" altLang="en-US" sz="2000"/>
              <a:t>层使每个</a:t>
            </a:r>
            <a:r>
              <a:rPr lang="en-US" altLang="zh-CN" sz="2000">
                <a:latin typeface="Times New Roman" panose="02020603050405020304" charset="0"/>
                <a:cs typeface="Times New Roman" panose="02020603050405020304" charset="0"/>
              </a:rPr>
              <a:t>Region Proposal</a:t>
            </a:r>
            <a:r>
              <a:rPr lang="zh-CN" altLang="en-US" sz="2000"/>
              <a:t>生成固定尺寸的</a:t>
            </a:r>
            <a:r>
              <a:rPr lang="en-US" altLang="zh-CN" sz="2000">
                <a:latin typeface="Times New Roman" panose="02020603050405020304" charset="0"/>
                <a:cs typeface="Times New Roman" panose="02020603050405020304" charset="0"/>
              </a:rPr>
              <a:t>feature map</a:t>
            </a:r>
            <a:endParaRPr lang="en-US" altLang="zh-CN" sz="2000">
              <a:latin typeface="Times New Roman" panose="02020603050405020304" charset="0"/>
              <a:cs typeface="Times New Roman" panose="02020603050405020304" charset="0"/>
            </a:endParaRPr>
          </a:p>
          <a:p>
            <a:pPr indent="0">
              <a:buFont typeface="+mj-lt"/>
              <a:buNone/>
            </a:pPr>
            <a:r>
              <a:rPr lang="en-US" altLang="zh-CN" sz="2000"/>
              <a:t>5</a:t>
            </a:r>
            <a:r>
              <a:rPr lang="zh-CN" altLang="en-US" sz="2000"/>
              <a:t>，利用</a:t>
            </a:r>
            <a:r>
              <a:rPr lang="en-US" altLang="zh-CN" sz="2000">
                <a:latin typeface="Times New Roman" panose="02020603050405020304" charset="0"/>
                <a:cs typeface="Times New Roman" panose="02020603050405020304" charset="0"/>
              </a:rPr>
              <a:t>Softmax Loss</a:t>
            </a:r>
            <a:r>
              <a:rPr lang="zh-CN" altLang="en-US" sz="2000"/>
              <a:t>和</a:t>
            </a:r>
            <a:r>
              <a:rPr lang="en-US" altLang="zh-CN" sz="2000">
                <a:latin typeface="Times New Roman" panose="02020603050405020304" charset="0"/>
                <a:cs typeface="Times New Roman" panose="02020603050405020304" charset="0"/>
              </a:rPr>
              <a:t>Smooth L1 Loss</a:t>
            </a:r>
            <a:r>
              <a:rPr lang="zh-CN" altLang="en-US" sz="2000"/>
              <a:t>对分类概率和边框回归概率联合训练</a:t>
            </a:r>
            <a:endParaRPr lang="zh-CN" altLang="en-US" sz="2000" dirty="0">
              <a:solidFill>
                <a:schemeClr val="tx1">
                  <a:lumMod val="95000"/>
                  <a:lumOff val="5000"/>
                </a:schemeClr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  <a:sym typeface="+mn-ea"/>
            </a:endParaRPr>
          </a:p>
        </p:txBody>
      </p:sp>
      <p:pic>
        <p:nvPicPr>
          <p:cNvPr id="11" name="图片 1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673225" y="3176905"/>
            <a:ext cx="9131935" cy="35166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" name="直接连接符 37"/>
          <p:cNvCxnSpPr>
            <a:endCxn id="40" idx="1"/>
          </p:cNvCxnSpPr>
          <p:nvPr/>
        </p:nvCxnSpPr>
        <p:spPr>
          <a:xfrm>
            <a:off x="0" y="635000"/>
            <a:ext cx="3547110" cy="1905"/>
          </a:xfrm>
          <a:prstGeom prst="line">
            <a:avLst/>
          </a:prstGeom>
          <a:ln>
            <a:solidFill>
              <a:srgbClr val="E3CAB4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>
            <a:stCxn id="40" idx="3"/>
          </p:cNvCxnSpPr>
          <p:nvPr/>
        </p:nvCxnSpPr>
        <p:spPr>
          <a:xfrm flipV="1">
            <a:off x="8645525" y="635000"/>
            <a:ext cx="3546475" cy="1905"/>
          </a:xfrm>
          <a:prstGeom prst="line">
            <a:avLst/>
          </a:prstGeom>
          <a:ln>
            <a:solidFill>
              <a:srgbClr val="E3CAB4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本框 39"/>
          <p:cNvSpPr txBox="1"/>
          <p:nvPr/>
        </p:nvSpPr>
        <p:spPr>
          <a:xfrm>
            <a:off x="3546796" y="345292"/>
            <a:ext cx="5098415" cy="5835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3200" dirty="0">
                <a:latin typeface="Times New Roman" panose="02020603050405020304" charset="0"/>
                <a:ea typeface="字魂58号-创中黑" panose="00000500000000000000" pitchFamily="2" charset="-122"/>
                <a:cs typeface="Times New Roman" panose="02020603050405020304" charset="0"/>
                <a:sym typeface="字魂58号-创中黑" panose="00000500000000000000" pitchFamily="2" charset="-122"/>
              </a:rPr>
              <a:t>Two-Stage</a:t>
            </a:r>
            <a:r>
              <a:rPr lang="zh-CN" altLang="en-US" sz="3200" dirty="0"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算法</a:t>
            </a:r>
            <a:r>
              <a:rPr lang="en-US" altLang="zh-CN" sz="3200" dirty="0"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:</a:t>
            </a:r>
            <a:r>
              <a:rPr lang="en-US" altLang="zh-CN" sz="3200" dirty="0">
                <a:latin typeface="Times New Roman" panose="02020603050405020304" charset="0"/>
                <a:ea typeface="字魂58号-创中黑" panose="00000500000000000000" pitchFamily="2" charset="-122"/>
                <a:cs typeface="Times New Roman" panose="02020603050405020304" charset="0"/>
                <a:sym typeface="字魂58号-创中黑" panose="00000500000000000000" pitchFamily="2" charset="-122"/>
              </a:rPr>
              <a:t>Fast</a:t>
            </a:r>
            <a:r>
              <a:rPr lang="en-US" altLang="zh-CN" sz="3200" dirty="0"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 </a:t>
            </a:r>
            <a:r>
              <a:rPr lang="en-US" altLang="zh-CN" sz="3200" dirty="0">
                <a:latin typeface="Times New Roman" panose="02020603050405020304" charset="0"/>
                <a:ea typeface="字魂58号-创中黑" panose="00000500000000000000" pitchFamily="2" charset="-122"/>
                <a:cs typeface="Times New Roman" panose="02020603050405020304" charset="0"/>
                <a:sym typeface="字魂58号-创中黑" panose="00000500000000000000" pitchFamily="2" charset="-122"/>
              </a:rPr>
              <a:t>R-CNN</a:t>
            </a:r>
            <a:endParaRPr lang="en-US" altLang="zh-CN" sz="3200" dirty="0">
              <a:latin typeface="Times New Roman" panose="02020603050405020304" charset="0"/>
              <a:ea typeface="字魂58号-创中黑" panose="00000500000000000000" pitchFamily="2" charset="-122"/>
              <a:cs typeface="Times New Roman" panose="02020603050405020304" charset="0"/>
              <a:sym typeface="字魂58号-创中黑" panose="00000500000000000000" pitchFamily="2" charset="-122"/>
            </a:endParaRPr>
          </a:p>
        </p:txBody>
      </p:sp>
      <p:pic>
        <p:nvPicPr>
          <p:cNvPr id="6" name="图片 5" descr="微信图片_20220329205605"/>
          <p:cNvPicPr>
            <a:picLocks noChangeAspect="1"/>
          </p:cNvPicPr>
          <p:nvPr/>
        </p:nvPicPr>
        <p:blipFill>
          <a:blip r:embed="rId1">
            <a:lum bright="12000" contrast="-30000"/>
          </a:blip>
          <a:stretch>
            <a:fillRect/>
          </a:stretch>
        </p:blipFill>
        <p:spPr>
          <a:xfrm>
            <a:off x="98425" y="0"/>
            <a:ext cx="1760220" cy="67246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158240" y="929005"/>
            <a:ext cx="1016254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>
                <a:latin typeface="Times New Roman" panose="02020603050405020304" charset="0"/>
                <a:cs typeface="Times New Roman" panose="02020603050405020304" charset="0"/>
              </a:rPr>
              <a:t>Fast R-CNN</a:t>
            </a:r>
            <a:r>
              <a:rPr lang="zh-CN" altLang="en-US" sz="2400"/>
              <a:t>的流程（论文</a:t>
            </a:r>
            <a:r>
              <a:rPr lang="zh-CN" altLang="en-US" sz="2400"/>
              <a:t>原文）：</a:t>
            </a:r>
            <a:endParaRPr lang="zh-CN" altLang="en-US" sz="2400"/>
          </a:p>
        </p:txBody>
      </p:sp>
      <p:pic>
        <p:nvPicPr>
          <p:cNvPr id="4" name="图片 3" descr="TB{4O7TBPS]IXU1H6OYV74W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2259330" y="1435100"/>
            <a:ext cx="7408545" cy="52495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" name="直接连接符 37"/>
          <p:cNvCxnSpPr>
            <a:endCxn id="40" idx="1"/>
          </p:cNvCxnSpPr>
          <p:nvPr/>
        </p:nvCxnSpPr>
        <p:spPr>
          <a:xfrm>
            <a:off x="-158115" y="635635"/>
            <a:ext cx="3547110" cy="1905"/>
          </a:xfrm>
          <a:prstGeom prst="line">
            <a:avLst/>
          </a:prstGeom>
          <a:ln>
            <a:solidFill>
              <a:srgbClr val="E3CAB4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>
            <a:stCxn id="40" idx="3"/>
          </p:cNvCxnSpPr>
          <p:nvPr/>
        </p:nvCxnSpPr>
        <p:spPr>
          <a:xfrm flipV="1">
            <a:off x="8803005" y="635635"/>
            <a:ext cx="3546475" cy="1905"/>
          </a:xfrm>
          <a:prstGeom prst="line">
            <a:avLst/>
          </a:prstGeom>
          <a:ln>
            <a:solidFill>
              <a:srgbClr val="E3CAB4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本框 39"/>
          <p:cNvSpPr txBox="1"/>
          <p:nvPr/>
        </p:nvSpPr>
        <p:spPr>
          <a:xfrm>
            <a:off x="3388998" y="345292"/>
            <a:ext cx="5414010" cy="5835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3200" dirty="0">
                <a:latin typeface="Times New Roman" panose="02020603050405020304" charset="0"/>
                <a:ea typeface="字魂58号-创中黑" panose="00000500000000000000" pitchFamily="2" charset="-122"/>
                <a:cs typeface="Times New Roman" panose="02020603050405020304" charset="0"/>
                <a:sym typeface="字魂58号-创中黑" panose="00000500000000000000" pitchFamily="2" charset="-122"/>
              </a:rPr>
              <a:t>Two-Stage</a:t>
            </a:r>
            <a:r>
              <a:rPr lang="zh-CN" altLang="en-US" sz="3200" dirty="0"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算法</a:t>
            </a:r>
            <a:r>
              <a:rPr lang="en-US" altLang="zh-CN" sz="3200" dirty="0"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:</a:t>
            </a:r>
            <a:r>
              <a:rPr lang="en-US" altLang="zh-CN" sz="3200" dirty="0">
                <a:latin typeface="Times New Roman" panose="02020603050405020304" charset="0"/>
                <a:ea typeface="字魂58号-创中黑" panose="00000500000000000000" pitchFamily="2" charset="-122"/>
                <a:cs typeface="Times New Roman" panose="02020603050405020304" charset="0"/>
                <a:sym typeface="字魂58号-创中黑" panose="00000500000000000000" pitchFamily="2" charset="-122"/>
              </a:rPr>
              <a:t>Faster</a:t>
            </a:r>
            <a:r>
              <a:rPr lang="en-US" altLang="zh-CN" sz="3200" dirty="0"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 </a:t>
            </a:r>
            <a:r>
              <a:rPr lang="en-US" altLang="zh-CN" sz="3200" dirty="0">
                <a:latin typeface="Times New Roman" panose="02020603050405020304" charset="0"/>
                <a:ea typeface="字魂58号-创中黑" panose="00000500000000000000" pitchFamily="2" charset="-122"/>
                <a:cs typeface="Times New Roman" panose="02020603050405020304" charset="0"/>
                <a:sym typeface="字魂58号-创中黑" panose="00000500000000000000" pitchFamily="2" charset="-122"/>
              </a:rPr>
              <a:t>R-CNN</a:t>
            </a:r>
            <a:endParaRPr lang="en-US" altLang="zh-CN" sz="3200" dirty="0">
              <a:latin typeface="Times New Roman" panose="02020603050405020304" charset="0"/>
              <a:ea typeface="字魂58号-创中黑" panose="00000500000000000000" pitchFamily="2" charset="-122"/>
              <a:cs typeface="Times New Roman" panose="02020603050405020304" charset="0"/>
              <a:sym typeface="字魂58号-创中黑" panose="00000500000000000000" pitchFamily="2" charset="-122"/>
            </a:endParaRPr>
          </a:p>
        </p:txBody>
      </p:sp>
      <p:pic>
        <p:nvPicPr>
          <p:cNvPr id="6" name="图片 5" descr="微信图片_20220329205605"/>
          <p:cNvPicPr>
            <a:picLocks noChangeAspect="1"/>
          </p:cNvPicPr>
          <p:nvPr/>
        </p:nvPicPr>
        <p:blipFill>
          <a:blip r:embed="rId1">
            <a:lum bright="12000" contrast="-30000"/>
          </a:blip>
          <a:stretch>
            <a:fillRect/>
          </a:stretch>
        </p:blipFill>
        <p:spPr>
          <a:xfrm>
            <a:off x="98425" y="0"/>
            <a:ext cx="1760220" cy="67246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774700" y="1905000"/>
            <a:ext cx="3886200" cy="41478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4768850" y="1770380"/>
            <a:ext cx="6790055" cy="414782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74700" y="1063625"/>
            <a:ext cx="1016127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>
                <a:latin typeface="Times New Roman" panose="02020603050405020304" charset="0"/>
                <a:cs typeface="Times New Roman" panose="02020603050405020304" charset="0"/>
              </a:rPr>
              <a:t>Faster R-CNN</a:t>
            </a:r>
            <a:r>
              <a:rPr lang="zh-CN" altLang="en-US" sz="2000"/>
              <a:t>的主要创新是，它用一个快速神经网络</a:t>
            </a:r>
            <a:r>
              <a:rPr lang="en-US" altLang="zh-CN" sz="2000"/>
              <a:t>(</a:t>
            </a:r>
            <a:r>
              <a:rPr lang="en-US" altLang="zh-CN" sz="2000">
                <a:latin typeface="Times New Roman" panose="02020603050405020304" charset="0"/>
                <a:cs typeface="Times New Roman" panose="02020603050405020304" charset="0"/>
              </a:rPr>
              <a:t>RPN</a:t>
            </a:r>
            <a:r>
              <a:rPr lang="en-US" altLang="zh-CN" sz="2000"/>
              <a:t>)</a:t>
            </a:r>
            <a:r>
              <a:rPr lang="zh-CN" altLang="en-US" sz="2000"/>
              <a:t>代替了之前慢速的选择搜索算法</a:t>
            </a:r>
            <a:r>
              <a:rPr lang="en-US" altLang="zh-CN" sz="2000"/>
              <a:t>(</a:t>
            </a:r>
            <a:r>
              <a:rPr lang="en-US" altLang="zh-CN" sz="2000">
                <a:latin typeface="Times New Roman" panose="02020603050405020304" charset="0"/>
                <a:cs typeface="Times New Roman" panose="02020603050405020304" charset="0"/>
              </a:rPr>
              <a:t>selective search algorithm</a:t>
            </a:r>
            <a:r>
              <a:rPr lang="en-US" altLang="zh-CN" sz="2000"/>
              <a:t>)</a:t>
            </a:r>
            <a:r>
              <a:rPr lang="zh-CN" altLang="en-US" sz="2000"/>
              <a:t>，替换后每张图片的候选框由</a:t>
            </a:r>
            <a:r>
              <a:rPr lang="en-US" altLang="zh-CN" sz="2000">
                <a:latin typeface="Times New Roman" panose="02020603050405020304" charset="0"/>
                <a:cs typeface="Times New Roman" panose="02020603050405020304" charset="0"/>
              </a:rPr>
              <a:t>2000</a:t>
            </a:r>
            <a:r>
              <a:rPr lang="zh-CN" altLang="en-US" sz="2000"/>
              <a:t>减少为</a:t>
            </a:r>
            <a:r>
              <a:rPr lang="en-US" altLang="zh-CN" sz="2000">
                <a:latin typeface="Times New Roman" panose="02020603050405020304" charset="0"/>
                <a:cs typeface="Times New Roman" panose="02020603050405020304" charset="0"/>
              </a:rPr>
              <a:t>300</a:t>
            </a:r>
            <a:endParaRPr lang="en-US" altLang="zh-CN" sz="200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微信图片_20220329201716"/>
          <p:cNvPicPr>
            <a:picLocks noChangeAspect="1"/>
          </p:cNvPicPr>
          <p:nvPr/>
        </p:nvPicPr>
        <p:blipFill>
          <a:blip r:embed="rId1"/>
          <a:srcRect r="32652" b="18725"/>
          <a:stretch>
            <a:fillRect/>
          </a:stretch>
        </p:blipFill>
        <p:spPr>
          <a:xfrm>
            <a:off x="8251190" y="1148080"/>
            <a:ext cx="3956685" cy="4775835"/>
          </a:xfrm>
          <a:prstGeom prst="rect">
            <a:avLst/>
          </a:prstGeom>
        </p:spPr>
      </p:pic>
      <p:sp>
        <p:nvSpPr>
          <p:cNvPr id="2" name="直角三角形 1"/>
          <p:cNvSpPr/>
          <p:nvPr/>
        </p:nvSpPr>
        <p:spPr>
          <a:xfrm rot="7669421" flipV="1">
            <a:off x="-2913889" y="1427018"/>
            <a:ext cx="5406735" cy="3664518"/>
          </a:xfrm>
          <a:prstGeom prst="rt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+mj-ea"/>
              <a:ea typeface="+mj-ea"/>
              <a:cs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71167" y="2054088"/>
            <a:ext cx="15696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5400">
                <a:solidFill>
                  <a:srgbClr val="7E7182"/>
                </a:solidFill>
                <a:latin typeface="+mj-ea"/>
                <a:ea typeface="+mj-ea"/>
              </a:rPr>
              <a:t>目录</a:t>
            </a:r>
            <a:endParaRPr kumimoji="1" lang="zh-CN" altLang="en-US" sz="5400">
              <a:solidFill>
                <a:srgbClr val="7E7182"/>
              </a:solidFill>
              <a:latin typeface="+mj-ea"/>
              <a:ea typeface="+mj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81074" y="2871461"/>
            <a:ext cx="18774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>
                <a:solidFill>
                  <a:srgbClr val="7E7182"/>
                </a:solidFill>
                <a:latin typeface="+mj-ea"/>
                <a:ea typeface="+mj-ea"/>
                <a:cs typeface="+mn-lt"/>
              </a:rPr>
              <a:t>CONTENTS</a:t>
            </a:r>
            <a:endParaRPr kumimoji="1" lang="en-US" altLang="zh-CN" sz="2400">
              <a:solidFill>
                <a:srgbClr val="7E7182"/>
              </a:solidFill>
              <a:latin typeface="+mj-ea"/>
              <a:ea typeface="+mj-ea"/>
              <a:cs typeface="+mn-lt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4747030" y="1148259"/>
            <a:ext cx="565954" cy="565954"/>
          </a:xfrm>
          <a:prstGeom prst="ellipse">
            <a:avLst/>
          </a:prstGeom>
          <a:solidFill>
            <a:srgbClr val="E3CA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>
                <a:solidFill>
                  <a:schemeClr val="accent1">
                    <a:lumMod val="50000"/>
                  </a:schemeClr>
                </a:solidFill>
                <a:latin typeface="+mj-ea"/>
                <a:ea typeface="+mj-ea"/>
                <a:cs typeface="+mn-lt"/>
              </a:rPr>
              <a:t>1</a:t>
            </a:r>
            <a:endParaRPr kumimoji="1" lang="en-US" altLang="zh-CN" sz="2000">
              <a:solidFill>
                <a:schemeClr val="accent1">
                  <a:lumMod val="50000"/>
                </a:schemeClr>
              </a:solidFill>
              <a:latin typeface="+mj-ea"/>
              <a:ea typeface="+mj-ea"/>
              <a:cs typeface="+mn-lt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4747030" y="2361870"/>
            <a:ext cx="565954" cy="565954"/>
          </a:xfrm>
          <a:prstGeom prst="ellipse">
            <a:avLst/>
          </a:prstGeom>
          <a:solidFill>
            <a:srgbClr val="E3CA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>
                <a:solidFill>
                  <a:schemeClr val="accent1">
                    <a:lumMod val="50000"/>
                  </a:schemeClr>
                </a:solidFill>
                <a:latin typeface="+mj-ea"/>
                <a:ea typeface="+mj-ea"/>
                <a:cs typeface="+mn-lt"/>
              </a:rPr>
              <a:t>2</a:t>
            </a:r>
            <a:endParaRPr kumimoji="1" lang="en-US" altLang="zh-CN" sz="2000">
              <a:solidFill>
                <a:schemeClr val="accent1">
                  <a:lumMod val="50000"/>
                </a:schemeClr>
              </a:solidFill>
              <a:latin typeface="+mj-ea"/>
              <a:ea typeface="+mj-ea"/>
              <a:cs typeface="+mn-lt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4747030" y="3575481"/>
            <a:ext cx="565954" cy="565954"/>
          </a:xfrm>
          <a:prstGeom prst="ellipse">
            <a:avLst/>
          </a:prstGeom>
          <a:solidFill>
            <a:srgbClr val="E3CA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>
                <a:solidFill>
                  <a:schemeClr val="accent1">
                    <a:lumMod val="50000"/>
                  </a:schemeClr>
                </a:solidFill>
                <a:latin typeface="+mj-ea"/>
                <a:ea typeface="+mj-ea"/>
                <a:cs typeface="+mn-lt"/>
              </a:rPr>
              <a:t>3</a:t>
            </a:r>
            <a:endParaRPr kumimoji="1" lang="en-US" altLang="zh-CN" sz="2000">
              <a:solidFill>
                <a:schemeClr val="accent1">
                  <a:lumMod val="50000"/>
                </a:schemeClr>
              </a:solidFill>
              <a:latin typeface="+mj-ea"/>
              <a:ea typeface="+mj-ea"/>
              <a:cs typeface="+mn-lt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4747030" y="4789092"/>
            <a:ext cx="565954" cy="565954"/>
          </a:xfrm>
          <a:prstGeom prst="ellipse">
            <a:avLst/>
          </a:prstGeom>
          <a:solidFill>
            <a:srgbClr val="E3CA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>
                <a:solidFill>
                  <a:schemeClr val="accent1">
                    <a:lumMod val="50000"/>
                  </a:schemeClr>
                </a:solidFill>
                <a:latin typeface="+mj-ea"/>
                <a:ea typeface="+mj-ea"/>
                <a:cs typeface="+mn-lt"/>
              </a:rPr>
              <a:t>4</a:t>
            </a:r>
            <a:endParaRPr kumimoji="1" lang="en-US" altLang="zh-CN" sz="2000">
              <a:solidFill>
                <a:schemeClr val="accent1">
                  <a:lumMod val="50000"/>
                </a:schemeClr>
              </a:solidFill>
              <a:latin typeface="+mj-ea"/>
              <a:ea typeface="+mj-ea"/>
              <a:cs typeface="+mn-lt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579198" y="1148259"/>
            <a:ext cx="23164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>
                <a:solidFill>
                  <a:srgbClr val="7E7182"/>
                </a:solidFill>
                <a:latin typeface="+mj-ea"/>
                <a:ea typeface="+mj-ea"/>
              </a:rPr>
              <a:t>认识</a:t>
            </a:r>
            <a:r>
              <a:rPr kumimoji="1" lang="zh-CN" altLang="en-US" sz="2800">
                <a:solidFill>
                  <a:srgbClr val="7E7182"/>
                </a:solidFill>
                <a:latin typeface="+mj-ea"/>
                <a:ea typeface="+mj-ea"/>
              </a:rPr>
              <a:t>目标检测</a:t>
            </a:r>
            <a:endParaRPr kumimoji="1" lang="zh-CN" altLang="en-US" sz="2800">
              <a:solidFill>
                <a:srgbClr val="7E7182"/>
              </a:solidFill>
              <a:latin typeface="+mj-ea"/>
              <a:ea typeface="+mj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579197" y="2348241"/>
            <a:ext cx="242887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>
                <a:solidFill>
                  <a:srgbClr val="7E7182"/>
                </a:solidFill>
                <a:latin typeface="Times New Roman" panose="02020603050405020304" charset="0"/>
                <a:ea typeface="+mj-ea"/>
                <a:cs typeface="Times New Roman" panose="02020603050405020304" charset="0"/>
              </a:rPr>
              <a:t>Two-Stage</a:t>
            </a:r>
            <a:r>
              <a:rPr kumimoji="1" lang="zh-CN" altLang="en-US" sz="2800">
                <a:solidFill>
                  <a:srgbClr val="7E7182"/>
                </a:solidFill>
                <a:latin typeface="+mj-ea"/>
                <a:ea typeface="+mj-ea"/>
              </a:rPr>
              <a:t>算法</a:t>
            </a:r>
            <a:endParaRPr kumimoji="1" lang="zh-CN" altLang="en-US" sz="2800">
              <a:solidFill>
                <a:srgbClr val="7E7182"/>
              </a:solidFill>
              <a:latin typeface="+mj-ea"/>
              <a:ea typeface="+mj-ea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5579196" y="3575481"/>
            <a:ext cx="239522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>
                <a:solidFill>
                  <a:srgbClr val="7E7182"/>
                </a:solidFill>
                <a:latin typeface="Times New Roman" panose="02020603050405020304" charset="0"/>
                <a:ea typeface="+mj-ea"/>
                <a:cs typeface="Times New Roman" panose="02020603050405020304" charset="0"/>
              </a:rPr>
              <a:t>One-Stage</a:t>
            </a:r>
            <a:r>
              <a:rPr kumimoji="1" lang="zh-CN" altLang="en-US" sz="2800">
                <a:solidFill>
                  <a:srgbClr val="7E7182"/>
                </a:solidFill>
                <a:latin typeface="+mj-ea"/>
                <a:ea typeface="+mj-ea"/>
              </a:rPr>
              <a:t>算法</a:t>
            </a:r>
            <a:endParaRPr kumimoji="1" lang="zh-CN" altLang="en-US" sz="2800">
              <a:solidFill>
                <a:srgbClr val="7E7182"/>
              </a:solidFill>
              <a:latin typeface="+mj-ea"/>
              <a:ea typeface="+mj-ea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5579195" y="4775463"/>
            <a:ext cx="16052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>
                <a:solidFill>
                  <a:srgbClr val="7E7182"/>
                </a:solidFill>
                <a:latin typeface="+mj-ea"/>
                <a:ea typeface="+mj-ea"/>
              </a:rPr>
              <a:t>环境</a:t>
            </a:r>
            <a:r>
              <a:rPr kumimoji="1" lang="zh-CN" altLang="en-US" sz="2800">
                <a:solidFill>
                  <a:srgbClr val="7E7182"/>
                </a:solidFill>
                <a:latin typeface="+mj-ea"/>
                <a:ea typeface="+mj-ea"/>
              </a:rPr>
              <a:t>搭建</a:t>
            </a:r>
            <a:endParaRPr kumimoji="1" lang="zh-CN" altLang="en-US" sz="2800">
              <a:solidFill>
                <a:srgbClr val="7E7182"/>
              </a:solidFill>
              <a:latin typeface="+mj-ea"/>
              <a:ea typeface="+mj-ea"/>
            </a:endParaRPr>
          </a:p>
        </p:txBody>
      </p:sp>
      <p:pic>
        <p:nvPicPr>
          <p:cNvPr id="4" name="图片 3" descr="微信图片_20220329205605"/>
          <p:cNvPicPr>
            <a:picLocks noChangeAspect="1"/>
          </p:cNvPicPr>
          <p:nvPr/>
        </p:nvPicPr>
        <p:blipFill>
          <a:blip r:embed="rId2">
            <a:lum bright="12000" contrast="-30000"/>
          </a:blip>
          <a:stretch>
            <a:fillRect/>
          </a:stretch>
        </p:blipFill>
        <p:spPr>
          <a:xfrm>
            <a:off x="200025" y="0"/>
            <a:ext cx="2562860" cy="9791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  <p:bldLst>
      <p:bldP spid="8" grpId="0" bldLvl="0" animBg="1"/>
      <p:bldP spid="9" grpId="0" bldLvl="0" animBg="1"/>
      <p:bldP spid="10" grpId="0" bldLvl="0" animBg="1"/>
      <p:bldP spid="11" grpId="0" bldLvl="0" animBg="1"/>
      <p:bldP spid="12" grpId="0"/>
      <p:bldP spid="13" grpId="0"/>
      <p:bldP spid="14" grpId="0"/>
      <p:bldP spid="1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" name="直接连接符 37"/>
          <p:cNvCxnSpPr>
            <a:endCxn id="40" idx="1"/>
          </p:cNvCxnSpPr>
          <p:nvPr/>
        </p:nvCxnSpPr>
        <p:spPr>
          <a:xfrm>
            <a:off x="-158115" y="635635"/>
            <a:ext cx="3547110" cy="1905"/>
          </a:xfrm>
          <a:prstGeom prst="line">
            <a:avLst/>
          </a:prstGeom>
          <a:ln>
            <a:solidFill>
              <a:srgbClr val="E3CAB4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>
            <a:stCxn id="40" idx="3"/>
          </p:cNvCxnSpPr>
          <p:nvPr/>
        </p:nvCxnSpPr>
        <p:spPr>
          <a:xfrm flipV="1">
            <a:off x="8803005" y="635635"/>
            <a:ext cx="3546475" cy="1905"/>
          </a:xfrm>
          <a:prstGeom prst="line">
            <a:avLst/>
          </a:prstGeom>
          <a:ln>
            <a:solidFill>
              <a:srgbClr val="E3CAB4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本框 39"/>
          <p:cNvSpPr txBox="1"/>
          <p:nvPr/>
        </p:nvSpPr>
        <p:spPr>
          <a:xfrm>
            <a:off x="3388998" y="345292"/>
            <a:ext cx="5414010" cy="5835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3200" dirty="0">
                <a:latin typeface="Times New Roman" panose="02020603050405020304" charset="0"/>
                <a:ea typeface="字魂58号-创中黑" panose="00000500000000000000" pitchFamily="2" charset="-122"/>
                <a:cs typeface="Times New Roman" panose="02020603050405020304" charset="0"/>
                <a:sym typeface="字魂58号-创中黑" panose="00000500000000000000" pitchFamily="2" charset="-122"/>
              </a:rPr>
              <a:t>Two-Stage</a:t>
            </a:r>
            <a:r>
              <a:rPr lang="zh-CN" altLang="en-US" sz="3200" dirty="0"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算法</a:t>
            </a:r>
            <a:r>
              <a:rPr lang="en-US" altLang="zh-CN" sz="3200" dirty="0"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:</a:t>
            </a:r>
            <a:r>
              <a:rPr lang="en-US" altLang="zh-CN" sz="3200" dirty="0">
                <a:latin typeface="Times New Roman" panose="02020603050405020304" charset="0"/>
                <a:ea typeface="字魂58号-创中黑" panose="00000500000000000000" pitchFamily="2" charset="-122"/>
                <a:cs typeface="Times New Roman" panose="02020603050405020304" charset="0"/>
                <a:sym typeface="字魂58号-创中黑" panose="00000500000000000000" pitchFamily="2" charset="-122"/>
              </a:rPr>
              <a:t>Faster</a:t>
            </a:r>
            <a:r>
              <a:rPr lang="en-US" altLang="zh-CN" sz="3200" dirty="0"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 </a:t>
            </a:r>
            <a:r>
              <a:rPr lang="en-US" altLang="zh-CN" sz="3200" dirty="0">
                <a:latin typeface="Times New Roman" panose="02020603050405020304" charset="0"/>
                <a:ea typeface="字魂58号-创中黑" panose="00000500000000000000" pitchFamily="2" charset="-122"/>
                <a:cs typeface="Times New Roman" panose="02020603050405020304" charset="0"/>
                <a:sym typeface="字魂58号-创中黑" panose="00000500000000000000" pitchFamily="2" charset="-122"/>
              </a:rPr>
              <a:t>R-CNN</a:t>
            </a:r>
            <a:endParaRPr lang="en-US" altLang="zh-CN" sz="3200" dirty="0">
              <a:latin typeface="Times New Roman" panose="02020603050405020304" charset="0"/>
              <a:ea typeface="字魂58号-创中黑" panose="00000500000000000000" pitchFamily="2" charset="-122"/>
              <a:cs typeface="Times New Roman" panose="02020603050405020304" charset="0"/>
              <a:sym typeface="字魂58号-创中黑" panose="00000500000000000000" pitchFamily="2" charset="-122"/>
            </a:endParaRPr>
          </a:p>
        </p:txBody>
      </p:sp>
      <p:pic>
        <p:nvPicPr>
          <p:cNvPr id="6" name="图片 5" descr="微信图片_20220329205605"/>
          <p:cNvPicPr>
            <a:picLocks noChangeAspect="1"/>
          </p:cNvPicPr>
          <p:nvPr/>
        </p:nvPicPr>
        <p:blipFill>
          <a:blip r:embed="rId1">
            <a:lum bright="12000" contrast="-30000"/>
          </a:blip>
          <a:stretch>
            <a:fillRect/>
          </a:stretch>
        </p:blipFill>
        <p:spPr>
          <a:xfrm>
            <a:off x="98425" y="0"/>
            <a:ext cx="1760220" cy="672465"/>
          </a:xfrm>
          <a:prstGeom prst="rect">
            <a:avLst/>
          </a:prstGeom>
        </p:spPr>
      </p:pic>
      <p:sp>
        <p:nvSpPr>
          <p:cNvPr id="7" name="文本框 6"/>
          <p:cNvSpPr txBox="1"/>
          <p:nvPr>
            <p:custDataLst>
              <p:tags r:id="rId2"/>
            </p:custDataLst>
          </p:nvPr>
        </p:nvSpPr>
        <p:spPr>
          <a:xfrm>
            <a:off x="1158240" y="1952625"/>
            <a:ext cx="10380980" cy="16300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+mj-lt"/>
              <a:buNone/>
            </a:pPr>
            <a:r>
              <a:rPr lang="en-US" altLang="zh-CN" sz="2000">
                <a:sym typeface="+mn-ea"/>
              </a:rPr>
              <a:t>1</a:t>
            </a:r>
            <a:r>
              <a:rPr lang="zh-CN" altLang="en-US" sz="2000">
                <a:sym typeface="+mn-ea"/>
              </a:rPr>
              <a:t>，输入图像，用</a:t>
            </a:r>
            <a:r>
              <a:rPr lang="en-US" sz="2000">
                <a:latin typeface="Times New Roman" panose="02020603050405020304" charset="0"/>
                <a:cs typeface="Times New Roman" panose="02020603050405020304" charset="0"/>
                <a:sym typeface="+mn-ea"/>
              </a:rPr>
              <a:t>RPN</a:t>
            </a:r>
            <a:r>
              <a:rPr lang="zh-CN" altLang="en-US" sz="2000">
                <a:latin typeface="Times New Roman" panose="02020603050405020304" charset="0"/>
                <a:cs typeface="Times New Roman" panose="02020603050405020304" charset="0"/>
                <a:sym typeface="+mn-ea"/>
              </a:rPr>
              <a:t>在每张图片</a:t>
            </a:r>
            <a:r>
              <a:rPr lang="zh-CN" altLang="en-US" sz="2000">
                <a:latin typeface="Times New Roman" panose="02020603050405020304" charset="0"/>
                <a:cs typeface="Times New Roman" panose="02020603050405020304" charset="0"/>
                <a:sym typeface="+mn-ea"/>
              </a:rPr>
              <a:t>中生成</a:t>
            </a:r>
            <a:r>
              <a:rPr lang="en-US" altLang="zh-CN" sz="2000">
                <a:latin typeface="Times New Roman" panose="02020603050405020304" charset="0"/>
                <a:cs typeface="Times New Roman" panose="02020603050405020304" charset="0"/>
                <a:sym typeface="+mn-ea"/>
              </a:rPr>
              <a:t>300</a:t>
            </a:r>
            <a:r>
              <a:rPr lang="zh-CN" altLang="en-US" sz="2000">
                <a:latin typeface="Times New Roman" panose="02020603050405020304" charset="0"/>
                <a:cs typeface="Times New Roman" panose="02020603050405020304" charset="0"/>
                <a:sym typeface="+mn-ea"/>
              </a:rPr>
              <a:t>个</a:t>
            </a:r>
            <a:r>
              <a:rPr lang="en-US" altLang="zh-CN" sz="2000">
                <a:latin typeface="Times New Roman" panose="02020603050405020304" charset="0"/>
                <a:cs typeface="Times New Roman" panose="02020603050405020304" charset="0"/>
                <a:sym typeface="+mn-ea"/>
              </a:rPr>
              <a:t>Region Proposal</a:t>
            </a:r>
            <a:endParaRPr lang="en-US" altLang="zh-CN" sz="200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indent="0">
              <a:buFont typeface="+mj-lt"/>
              <a:buNone/>
            </a:pPr>
            <a:r>
              <a:rPr lang="en-US" altLang="zh-CN" sz="2000"/>
              <a:t>2</a:t>
            </a:r>
            <a:r>
              <a:rPr lang="zh-CN" altLang="en-US" sz="2000"/>
              <a:t>，将整张图片输入到</a:t>
            </a:r>
            <a:r>
              <a:rPr lang="en-US" altLang="zh-CN" sz="2000">
                <a:latin typeface="Times New Roman" panose="02020603050405020304" charset="0"/>
                <a:cs typeface="Times New Roman" panose="02020603050405020304" charset="0"/>
              </a:rPr>
              <a:t>CNN</a:t>
            </a:r>
            <a:r>
              <a:rPr lang="zh-CN" altLang="en-US" sz="2000"/>
              <a:t>中，进行特征提取</a:t>
            </a:r>
            <a:endParaRPr lang="zh-CN" altLang="en-US" sz="2000"/>
          </a:p>
          <a:p>
            <a:pPr indent="0">
              <a:buFont typeface="+mj-lt"/>
              <a:buNone/>
            </a:pPr>
            <a:r>
              <a:rPr lang="en-US" altLang="zh-CN" sz="2000"/>
              <a:t>3</a:t>
            </a:r>
            <a:r>
              <a:rPr lang="zh-CN" altLang="en-US" sz="2000"/>
              <a:t>，将</a:t>
            </a:r>
            <a:r>
              <a:rPr lang="en-US" altLang="zh-CN" sz="2000">
                <a:latin typeface="Times New Roman" panose="02020603050405020304" charset="0"/>
                <a:cs typeface="Times New Roman" panose="02020603050405020304" charset="0"/>
              </a:rPr>
              <a:t>300</a:t>
            </a:r>
            <a:r>
              <a:rPr lang="zh-CN" altLang="en-US" sz="2000"/>
              <a:t>个</a:t>
            </a:r>
            <a:r>
              <a:rPr lang="en-US" altLang="zh-CN" sz="2000">
                <a:latin typeface="Times New Roman" panose="02020603050405020304" charset="0"/>
                <a:cs typeface="Times New Roman" panose="02020603050405020304" charset="0"/>
              </a:rPr>
              <a:t>Region Proposal</a:t>
            </a:r>
            <a:r>
              <a:rPr lang="zh-CN" altLang="en-US" sz="2000"/>
              <a:t>映射到</a:t>
            </a:r>
            <a:r>
              <a:rPr lang="en-US" altLang="zh-CN" sz="2000">
                <a:latin typeface="Times New Roman" panose="02020603050405020304" charset="0"/>
                <a:cs typeface="Times New Roman" panose="02020603050405020304" charset="0"/>
              </a:rPr>
              <a:t>CNN</a:t>
            </a:r>
            <a:r>
              <a:rPr lang="zh-CN" altLang="en-US" sz="2000"/>
              <a:t>的最后一层卷积</a:t>
            </a:r>
            <a:r>
              <a:rPr lang="en-US" altLang="zh-CN" sz="2000">
                <a:latin typeface="Times New Roman" panose="02020603050405020304" charset="0"/>
                <a:cs typeface="Times New Roman" panose="02020603050405020304" charset="0"/>
              </a:rPr>
              <a:t>feature map</a:t>
            </a:r>
            <a:r>
              <a:rPr lang="zh-CN" altLang="en-US" sz="2000"/>
              <a:t>上</a:t>
            </a:r>
            <a:endParaRPr lang="zh-CN" altLang="en-US" sz="2000"/>
          </a:p>
          <a:p>
            <a:pPr indent="0">
              <a:buFont typeface="+mj-lt"/>
              <a:buNone/>
            </a:pPr>
            <a:r>
              <a:rPr lang="en-US" altLang="zh-CN" sz="2000"/>
              <a:t>4</a:t>
            </a:r>
            <a:r>
              <a:rPr lang="zh-CN" altLang="en-US" sz="2000"/>
              <a:t>，通过</a:t>
            </a:r>
            <a:r>
              <a:rPr lang="en-US" altLang="zh-CN" sz="2000">
                <a:latin typeface="Times New Roman" panose="02020603050405020304" charset="0"/>
                <a:cs typeface="Times New Roman" panose="02020603050405020304" charset="0"/>
              </a:rPr>
              <a:t>RoI pooling</a:t>
            </a:r>
            <a:r>
              <a:rPr lang="zh-CN" altLang="en-US" sz="2000"/>
              <a:t>层使每个</a:t>
            </a:r>
            <a:r>
              <a:rPr lang="en-US" altLang="zh-CN" sz="2000">
                <a:latin typeface="Times New Roman" panose="02020603050405020304" charset="0"/>
                <a:cs typeface="Times New Roman" panose="02020603050405020304" charset="0"/>
              </a:rPr>
              <a:t>Region Proposal</a:t>
            </a:r>
            <a:r>
              <a:rPr lang="zh-CN" altLang="en-US" sz="2000"/>
              <a:t>生成固定尺寸的</a:t>
            </a:r>
            <a:r>
              <a:rPr lang="en-US" altLang="zh-CN" sz="2000">
                <a:latin typeface="Times New Roman" panose="02020603050405020304" charset="0"/>
                <a:cs typeface="Times New Roman" panose="02020603050405020304" charset="0"/>
              </a:rPr>
              <a:t>feature map</a:t>
            </a:r>
            <a:endParaRPr lang="en-US" altLang="zh-CN" sz="2000">
              <a:latin typeface="Times New Roman" panose="02020603050405020304" charset="0"/>
              <a:cs typeface="Times New Roman" panose="02020603050405020304" charset="0"/>
            </a:endParaRPr>
          </a:p>
          <a:p>
            <a:pPr indent="0">
              <a:buFont typeface="+mj-lt"/>
              <a:buNone/>
            </a:pPr>
            <a:r>
              <a:rPr lang="en-US" altLang="zh-CN" sz="2000"/>
              <a:t>5</a:t>
            </a:r>
            <a:r>
              <a:rPr lang="zh-CN" altLang="en-US" sz="2000"/>
              <a:t>，利用</a:t>
            </a:r>
            <a:r>
              <a:rPr lang="en-US" altLang="zh-CN" sz="2000">
                <a:latin typeface="Times New Roman" panose="02020603050405020304" charset="0"/>
                <a:cs typeface="Times New Roman" panose="02020603050405020304" charset="0"/>
              </a:rPr>
              <a:t>Softmax Loss</a:t>
            </a:r>
            <a:r>
              <a:rPr lang="zh-CN" altLang="en-US" sz="2000"/>
              <a:t>和</a:t>
            </a:r>
            <a:r>
              <a:rPr lang="en-US" altLang="zh-CN" sz="2000">
                <a:latin typeface="Times New Roman" panose="02020603050405020304" charset="0"/>
                <a:cs typeface="Times New Roman" panose="02020603050405020304" charset="0"/>
              </a:rPr>
              <a:t>Smooth L1 Loss</a:t>
            </a:r>
            <a:r>
              <a:rPr lang="zh-CN" altLang="en-US" sz="2000"/>
              <a:t>对分类概率和边框回归概率联合训练</a:t>
            </a:r>
            <a:endParaRPr lang="zh-CN" altLang="en-US" sz="2000" dirty="0">
              <a:solidFill>
                <a:schemeClr val="tx1">
                  <a:lumMod val="95000"/>
                  <a:lumOff val="5000"/>
                </a:schemeClr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3"/>
            </p:custDataLst>
          </p:nvPr>
        </p:nvSpPr>
        <p:spPr>
          <a:xfrm>
            <a:off x="1158240" y="1082675"/>
            <a:ext cx="1016254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>
                <a:latin typeface="Times New Roman" panose="02020603050405020304" charset="0"/>
                <a:cs typeface="Times New Roman" panose="02020603050405020304" charset="0"/>
              </a:rPr>
              <a:t>Fast</a:t>
            </a:r>
            <a:r>
              <a:rPr lang="en-US" altLang="zh-CN" sz="2400">
                <a:latin typeface="Times New Roman" panose="02020603050405020304" charset="0"/>
                <a:cs typeface="Times New Roman" panose="02020603050405020304" charset="0"/>
              </a:rPr>
              <a:t>er R-CNN</a:t>
            </a:r>
            <a:r>
              <a:rPr lang="zh-CN" altLang="en-US" sz="2400"/>
              <a:t>的</a:t>
            </a:r>
            <a:r>
              <a:rPr lang="zh-CN" altLang="en-US" sz="2400"/>
              <a:t>流程：</a:t>
            </a:r>
            <a:endParaRPr lang="zh-CN" altLang="en-US" sz="2400"/>
          </a:p>
        </p:txBody>
      </p:sp>
      <p:sp>
        <p:nvSpPr>
          <p:cNvPr id="9" name="文本框 8"/>
          <p:cNvSpPr txBox="1"/>
          <p:nvPr>
            <p:custDataLst>
              <p:tags r:id="rId4"/>
            </p:custDataLst>
          </p:nvPr>
        </p:nvSpPr>
        <p:spPr>
          <a:xfrm>
            <a:off x="1158240" y="4257040"/>
            <a:ext cx="1016254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latin typeface="Times New Roman" panose="02020603050405020304" charset="0"/>
                <a:cs typeface="Times New Roman" panose="02020603050405020304" charset="0"/>
              </a:rPr>
              <a:t>和</a:t>
            </a:r>
            <a:r>
              <a:rPr lang="en-US" altLang="zh-CN" sz="2400">
                <a:latin typeface="Times New Roman" panose="02020603050405020304" charset="0"/>
                <a:cs typeface="Times New Roman" panose="02020603050405020304" charset="0"/>
              </a:rPr>
              <a:t>Fast R-CNN</a:t>
            </a:r>
            <a:r>
              <a:rPr lang="zh-CN" altLang="en-US" sz="2400"/>
              <a:t>的流程相比，只是第一步发生了</a:t>
            </a:r>
            <a:r>
              <a:rPr lang="zh-CN" altLang="en-US" sz="2400"/>
              <a:t>变化。</a:t>
            </a:r>
            <a:endParaRPr lang="zh-CN" altLang="en-US" sz="24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微信图片_20220329201657"/>
          <p:cNvPicPr>
            <a:picLocks noChangeAspect="1"/>
          </p:cNvPicPr>
          <p:nvPr/>
        </p:nvPicPr>
        <p:blipFill>
          <a:blip r:embed="rId1">
            <a:alphaModFix amt="60000"/>
          </a:blip>
          <a:srcRect r="24046"/>
          <a:stretch>
            <a:fillRect/>
          </a:stretch>
        </p:blipFill>
        <p:spPr>
          <a:xfrm>
            <a:off x="6983095" y="0"/>
            <a:ext cx="5208905" cy="6027420"/>
          </a:xfrm>
          <a:prstGeom prst="rect">
            <a:avLst/>
          </a:prstGeom>
          <a:effectLst/>
        </p:spPr>
      </p:pic>
      <p:sp>
        <p:nvSpPr>
          <p:cNvPr id="13" name="等腰三角形 12"/>
          <p:cNvSpPr/>
          <p:nvPr/>
        </p:nvSpPr>
        <p:spPr>
          <a:xfrm rot="16200000" flipV="1">
            <a:off x="-1099284" y="1444859"/>
            <a:ext cx="6166851" cy="3968283"/>
          </a:xfrm>
          <a:prstGeom prst="triangl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zh-CN" altLang="en-US" sz="2400">
              <a:solidFill>
                <a:prstClr val="white"/>
              </a:solidFill>
              <a:latin typeface="字魂58号-创中黑" panose="00000500000000000000" pitchFamily="2" charset="-122"/>
              <a:ea typeface="字魂58号-创中黑" panose="00000500000000000000" pitchFamily="2" charset="-122"/>
              <a:sym typeface="字魂58号-创中黑" panose="00000500000000000000" pitchFamily="2" charset="-122"/>
            </a:endParaRPr>
          </a:p>
        </p:txBody>
      </p:sp>
      <p:cxnSp>
        <p:nvCxnSpPr>
          <p:cNvPr id="14" name="直接连接符 13"/>
          <p:cNvCxnSpPr/>
          <p:nvPr/>
        </p:nvCxnSpPr>
        <p:spPr>
          <a:xfrm flipH="1">
            <a:off x="9535887" y="-1743"/>
            <a:ext cx="2656115" cy="220282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等腰三角形 14"/>
          <p:cNvSpPr/>
          <p:nvPr/>
        </p:nvSpPr>
        <p:spPr>
          <a:xfrm rot="16200000" flipV="1">
            <a:off x="3899720" y="2151953"/>
            <a:ext cx="1015660" cy="653564"/>
          </a:xfrm>
          <a:prstGeom prst="triangl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zh-CN" altLang="en-US" sz="2400">
              <a:solidFill>
                <a:prstClr val="white"/>
              </a:solidFill>
              <a:latin typeface="字魂58号-创中黑" panose="00000500000000000000" pitchFamily="2" charset="-122"/>
              <a:ea typeface="字魂58号-创中黑" panose="00000500000000000000" pitchFamily="2" charset="-122"/>
              <a:sym typeface="字魂58号-创中黑" panose="00000500000000000000" pitchFamily="2" charset="-122"/>
            </a:endParaRPr>
          </a:p>
        </p:txBody>
      </p:sp>
      <p:cxnSp>
        <p:nvCxnSpPr>
          <p:cNvPr id="16" name="直接连接符 15"/>
          <p:cNvCxnSpPr/>
          <p:nvPr/>
        </p:nvCxnSpPr>
        <p:spPr>
          <a:xfrm flipH="1">
            <a:off x="3577997" y="4169537"/>
            <a:ext cx="1851660" cy="155638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4840859" y="1970901"/>
            <a:ext cx="2849880" cy="101473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PART 03</a:t>
            </a:r>
            <a:endParaRPr lang="zh-CN" altLang="en-US" sz="6000" dirty="0">
              <a:solidFill>
                <a:schemeClr val="tx1">
                  <a:lumMod val="75000"/>
                  <a:lumOff val="25000"/>
                </a:schemeClr>
              </a:solidFill>
              <a:latin typeface="字魂58号-创中黑" panose="00000500000000000000" pitchFamily="2" charset="-122"/>
              <a:ea typeface="字魂58号-创中黑" panose="00000500000000000000" pitchFamily="2" charset="-122"/>
              <a:sym typeface="字魂58号-创中黑" panose="00000500000000000000" pitchFamily="2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4840859" y="3038719"/>
            <a:ext cx="3342640" cy="70675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charset="0"/>
                <a:ea typeface="字魂58号-创中黑" panose="00000500000000000000" pitchFamily="2" charset="-122"/>
                <a:cs typeface="Times New Roman" panose="02020603050405020304" charset="0"/>
                <a:sym typeface="字魂58号-创中黑" panose="00000500000000000000" pitchFamily="2" charset="-122"/>
              </a:rPr>
              <a:t>One-Stage</a:t>
            </a:r>
            <a:r>
              <a:rPr lang="zh-CN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算法</a:t>
            </a:r>
            <a:endParaRPr lang="zh-CN" altLang="en-US" sz="4000" dirty="0">
              <a:solidFill>
                <a:schemeClr val="tx1">
                  <a:lumMod val="75000"/>
                  <a:lumOff val="25000"/>
                </a:schemeClr>
              </a:solidFill>
              <a:latin typeface="字魂58号-创中黑" panose="00000500000000000000" pitchFamily="2" charset="-122"/>
              <a:ea typeface="字魂58号-创中黑" panose="00000500000000000000" pitchFamily="2" charset="-122"/>
              <a:sym typeface="字魂58号-创中黑" panose="00000500000000000000" pitchFamily="2" charset="-122"/>
            </a:endParaRPr>
          </a:p>
        </p:txBody>
      </p:sp>
      <p:sp>
        <p:nvSpPr>
          <p:cNvPr id="20" name="任意多边形 19"/>
          <p:cNvSpPr/>
          <p:nvPr/>
        </p:nvSpPr>
        <p:spPr>
          <a:xfrm>
            <a:off x="10445469" y="5500915"/>
            <a:ext cx="1746531" cy="1357087"/>
          </a:xfrm>
          <a:custGeom>
            <a:avLst/>
            <a:gdLst>
              <a:gd name="connsiteX0" fmla="*/ 1319464 w 1319464"/>
              <a:gd name="connsiteY0" fmla="*/ 0 h 1025247"/>
              <a:gd name="connsiteX1" fmla="*/ 1319464 w 1319464"/>
              <a:gd name="connsiteY1" fmla="*/ 1025247 h 1025247"/>
              <a:gd name="connsiteX2" fmla="*/ 0 w 1319464"/>
              <a:gd name="connsiteY2" fmla="*/ 1025247 h 1025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19464" h="1025247">
                <a:moveTo>
                  <a:pt x="1319464" y="0"/>
                </a:moveTo>
                <a:lnTo>
                  <a:pt x="1319464" y="1025247"/>
                </a:lnTo>
                <a:lnTo>
                  <a:pt x="0" y="1025247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5">
              <a:latin typeface="字魂58号-创中黑" panose="00000500000000000000" pitchFamily="2" charset="-122"/>
              <a:ea typeface="字魂58号-创中黑" panose="00000500000000000000" pitchFamily="2" charset="-122"/>
              <a:sym typeface="字魂58号-创中黑" panose="00000500000000000000" pitchFamily="2" charset="-122"/>
            </a:endParaRPr>
          </a:p>
        </p:txBody>
      </p:sp>
      <p:cxnSp>
        <p:nvCxnSpPr>
          <p:cNvPr id="21" name="直接连接符 20"/>
          <p:cNvCxnSpPr/>
          <p:nvPr/>
        </p:nvCxnSpPr>
        <p:spPr>
          <a:xfrm flipH="1">
            <a:off x="9727812" y="6378595"/>
            <a:ext cx="578056" cy="47940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 descr="微信图片_20220329205605"/>
          <p:cNvPicPr>
            <a:picLocks noChangeAspect="1"/>
          </p:cNvPicPr>
          <p:nvPr/>
        </p:nvPicPr>
        <p:blipFill>
          <a:blip r:embed="rId2">
            <a:lum bright="12000" contrast="-30000"/>
          </a:blip>
          <a:stretch>
            <a:fillRect/>
          </a:stretch>
        </p:blipFill>
        <p:spPr>
          <a:xfrm>
            <a:off x="200025" y="0"/>
            <a:ext cx="2562860" cy="9791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  <p:bldLst>
      <p:bldP spid="13" grpId="0" bldLvl="0" animBg="1"/>
      <p:bldP spid="15" grpId="0" bldLvl="0" animBg="1"/>
      <p:bldP spid="17" grpId="0"/>
      <p:bldP spid="18" grpId="0"/>
      <p:bldP spid="20" grpId="0" bldLvl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直接连接符 40"/>
          <p:cNvCxnSpPr/>
          <p:nvPr/>
        </p:nvCxnSpPr>
        <p:spPr>
          <a:xfrm>
            <a:off x="0" y="635000"/>
            <a:ext cx="4229100" cy="0"/>
          </a:xfrm>
          <a:prstGeom prst="line">
            <a:avLst/>
          </a:prstGeom>
          <a:ln>
            <a:solidFill>
              <a:srgbClr val="E3CAB4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/>
        </p:nvCxnSpPr>
        <p:spPr>
          <a:xfrm>
            <a:off x="7962900" y="635000"/>
            <a:ext cx="4229100" cy="0"/>
          </a:xfrm>
          <a:prstGeom prst="line">
            <a:avLst/>
          </a:prstGeom>
          <a:ln>
            <a:solidFill>
              <a:srgbClr val="E3CAB4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文本框 42"/>
          <p:cNvSpPr txBox="1"/>
          <p:nvPr/>
        </p:nvSpPr>
        <p:spPr>
          <a:xfrm>
            <a:off x="4740599" y="345292"/>
            <a:ext cx="2710815" cy="5835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3200" dirty="0">
                <a:latin typeface="Times New Roman" panose="02020603050405020304" charset="0"/>
                <a:ea typeface="字魂58号-创中黑" panose="00000500000000000000" pitchFamily="2" charset="-122"/>
                <a:cs typeface="Times New Roman" panose="02020603050405020304" charset="0"/>
                <a:sym typeface="字魂58号-创中黑" panose="00000500000000000000" pitchFamily="2" charset="-122"/>
              </a:rPr>
              <a:t>One-Stage</a:t>
            </a:r>
            <a:r>
              <a:rPr lang="zh-CN" altLang="en-US" sz="3200" dirty="0"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算法</a:t>
            </a:r>
            <a:endParaRPr lang="zh-CN" altLang="en-US" sz="3200" dirty="0">
              <a:latin typeface="字魂58号-创中黑" panose="00000500000000000000" pitchFamily="2" charset="-122"/>
              <a:ea typeface="字魂58号-创中黑" panose="00000500000000000000" pitchFamily="2" charset="-122"/>
              <a:sym typeface="字魂58号-创中黑" panose="00000500000000000000" pitchFamily="2" charset="-122"/>
            </a:endParaRPr>
          </a:p>
        </p:txBody>
      </p:sp>
      <p:pic>
        <p:nvPicPr>
          <p:cNvPr id="3" name="图片 2" descr="微信图片_20220329205605"/>
          <p:cNvPicPr>
            <a:picLocks noChangeAspect="1"/>
          </p:cNvPicPr>
          <p:nvPr/>
        </p:nvPicPr>
        <p:blipFill>
          <a:blip r:embed="rId1">
            <a:lum bright="12000" contrast="-30000"/>
          </a:blip>
          <a:stretch>
            <a:fillRect/>
          </a:stretch>
        </p:blipFill>
        <p:spPr>
          <a:xfrm>
            <a:off x="98425" y="0"/>
            <a:ext cx="1760220" cy="67246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967105" y="1481455"/>
            <a:ext cx="10160000" cy="37534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       </a:t>
            </a:r>
            <a:r>
              <a:rPr lang="zh-CN" altLang="en-US" sz="2000"/>
              <a:t>我们不能简单的用版本高低来评判一个系列的效果好坏，</a:t>
            </a:r>
            <a:r>
              <a:rPr lang="en-US" altLang="zh-CN" sz="2000">
                <a:latin typeface="Times New Roman" panose="02020603050405020304" charset="0"/>
                <a:cs typeface="Times New Roman" panose="02020603050405020304" charset="0"/>
              </a:rPr>
              <a:t>YOLO v1——YOLO v8</a:t>
            </a:r>
            <a:r>
              <a:rPr lang="zh-CN" altLang="en-US" sz="2000"/>
              <a:t>不同版本各有特色，在不同场景，不同上下游环境，不同资源支持的情况下，如何从容选择使用哪个版本，甚至使用哪个特定部分，都需要我们对</a:t>
            </a:r>
            <a:r>
              <a:rPr lang="en-US" altLang="zh-CN" sz="2000">
                <a:latin typeface="Times New Roman" panose="02020603050405020304" charset="0"/>
                <a:cs typeface="Times New Roman" panose="02020603050405020304" charset="0"/>
              </a:rPr>
              <a:t>YOLO</a:t>
            </a:r>
            <a:r>
              <a:rPr lang="zh-CN" altLang="en-US" sz="2000"/>
              <a:t>系列有一个全面的认识。</a:t>
            </a:r>
            <a:endParaRPr lang="zh-CN" altLang="en-US"/>
          </a:p>
          <a:p>
            <a:endParaRPr lang="zh-CN" altLang="en-US"/>
          </a:p>
          <a:p>
            <a:r>
              <a:rPr lang="en-US" altLang="zh-CN"/>
              <a:t>     </a:t>
            </a:r>
            <a:r>
              <a:rPr lang="en-US" altLang="zh-CN" sz="2000"/>
              <a:t> </a:t>
            </a:r>
            <a:r>
              <a:rPr lang="zh-CN" altLang="en-US" sz="2000"/>
              <a:t>下面以</a:t>
            </a:r>
            <a:r>
              <a:rPr lang="en-US" altLang="zh-CN" sz="2000">
                <a:latin typeface="Times New Roman" panose="02020603050405020304" charset="0"/>
                <a:cs typeface="Times New Roman" panose="02020603050405020304" charset="0"/>
              </a:rPr>
              <a:t>YOLO v1</a:t>
            </a:r>
            <a:r>
              <a:rPr lang="zh-CN" altLang="en-US" sz="2000"/>
              <a:t>为例子进行介绍，</a:t>
            </a:r>
            <a:r>
              <a:rPr lang="en-US" altLang="zh-CN" sz="2000">
                <a:latin typeface="Times New Roman" panose="02020603050405020304" charset="0"/>
                <a:cs typeface="Times New Roman" panose="02020603050405020304" charset="0"/>
              </a:rPr>
              <a:t>YOLO v1——YOLO v7</a:t>
            </a:r>
            <a:r>
              <a:rPr lang="zh-CN" altLang="en-US" sz="2000"/>
              <a:t>的详细介绍参考：</a:t>
            </a:r>
            <a:r>
              <a:rPr lang="zh-CN" altLang="en-US" sz="2000">
                <a:latin typeface="Times New Roman" panose="02020603050405020304" charset="0"/>
                <a:cs typeface="Times New Roman" panose="02020603050405020304" charset="0"/>
              </a:rPr>
              <a:t>https://mp.weixin.qq.com/s/1FDEMbuJFMBaYkP4fEZl1g</a:t>
            </a:r>
            <a:endParaRPr lang="zh-CN" altLang="en-US" sz="2000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zh-CN" altLang="en-US" sz="2000">
              <a:latin typeface="Times New Roman" panose="02020603050405020304" charset="0"/>
              <a:cs typeface="Times New Roman" panose="02020603050405020304" charset="0"/>
            </a:endParaRPr>
          </a:p>
          <a:p>
            <a:pPr indent="457200"/>
            <a:r>
              <a:rPr lang="en-US" altLang="zh-CN" sz="2000">
                <a:latin typeface="Times New Roman" panose="02020603050405020304" charset="0"/>
                <a:cs typeface="Times New Roman" panose="02020603050405020304" charset="0"/>
              </a:rPr>
              <a:t>YOLO v1</a:t>
            </a:r>
            <a:r>
              <a:rPr lang="zh-CN" altLang="en-US" sz="2000">
                <a:latin typeface="Times New Roman" panose="02020603050405020304" charset="0"/>
                <a:cs typeface="Times New Roman" panose="02020603050405020304" charset="0"/>
              </a:rPr>
              <a:t>作为</a:t>
            </a:r>
            <a:r>
              <a:rPr lang="en-US" altLang="zh-CN" sz="2000">
                <a:latin typeface="Times New Roman" panose="02020603050405020304" charset="0"/>
                <a:cs typeface="Times New Roman" panose="02020603050405020304" charset="0"/>
              </a:rPr>
              <a:t>YOLO</a:t>
            </a:r>
            <a:r>
              <a:rPr lang="zh-CN" altLang="en-US" sz="2000">
                <a:latin typeface="Times New Roman" panose="02020603050405020304" charset="0"/>
                <a:cs typeface="Times New Roman" panose="02020603050405020304" charset="0"/>
              </a:rPr>
              <a:t>系列的开山鼻祖，让</a:t>
            </a:r>
            <a:r>
              <a:rPr lang="en-US" altLang="zh-CN" sz="2000">
                <a:latin typeface="Times New Roman" panose="02020603050405020304" charset="0"/>
                <a:cs typeface="Times New Roman" panose="02020603050405020304" charset="0"/>
              </a:rPr>
              <a:t>YOLO</a:t>
            </a:r>
            <a:r>
              <a:rPr lang="zh-CN" altLang="en-US" sz="2000">
                <a:latin typeface="Times New Roman" panose="02020603050405020304" charset="0"/>
                <a:cs typeface="Times New Roman" panose="02020603050405020304" charset="0"/>
              </a:rPr>
              <a:t>这个计算机视觉中的</a:t>
            </a:r>
            <a:r>
              <a:rPr lang="en-US" altLang="zh-CN" sz="2000">
                <a:latin typeface="Times New Roman" panose="02020603050405020304" charset="0"/>
                <a:cs typeface="Times New Roman" panose="02020603050405020304" charset="0"/>
              </a:rPr>
              <a:t>“</a:t>
            </a:r>
            <a:r>
              <a:rPr lang="zh-CN" altLang="en-US" sz="2000">
                <a:latin typeface="Times New Roman" panose="02020603050405020304" charset="0"/>
                <a:cs typeface="Times New Roman" panose="02020603050405020304" charset="0"/>
              </a:rPr>
              <a:t>璀璨明珠</a:t>
            </a:r>
            <a:r>
              <a:rPr lang="en-US" altLang="zh-CN" sz="2000">
                <a:latin typeface="Times New Roman" panose="02020603050405020304" charset="0"/>
                <a:cs typeface="Times New Roman" panose="02020603050405020304" charset="0"/>
              </a:rPr>
              <a:t>”</a:t>
            </a:r>
            <a:r>
              <a:rPr lang="zh-CN" altLang="en-US" sz="2000">
                <a:latin typeface="Times New Roman" panose="02020603050405020304" charset="0"/>
                <a:cs typeface="Times New Roman" panose="02020603050405020304" charset="0"/>
              </a:rPr>
              <a:t>在</a:t>
            </a:r>
            <a:r>
              <a:rPr lang="en-US" altLang="zh-CN" sz="2000">
                <a:latin typeface="Times New Roman" panose="02020603050405020304" charset="0"/>
                <a:cs typeface="Times New Roman" panose="02020603050405020304" charset="0"/>
              </a:rPr>
              <a:t>2015</a:t>
            </a:r>
            <a:r>
              <a:rPr lang="zh-CN" altLang="en-US" sz="2000">
                <a:latin typeface="Times New Roman" panose="02020603050405020304" charset="0"/>
                <a:cs typeface="Times New Roman" panose="02020603050405020304" charset="0"/>
              </a:rPr>
              <a:t>年的夏天，拉开了</a:t>
            </a:r>
            <a:r>
              <a:rPr lang="zh-CN" altLang="en-US" sz="2000">
                <a:latin typeface="Times New Roman" panose="02020603050405020304" charset="0"/>
                <a:cs typeface="Times New Roman" panose="02020603050405020304" charset="0"/>
              </a:rPr>
              <a:t>帷幕。</a:t>
            </a:r>
            <a:endParaRPr lang="zh-CN" altLang="en-US" sz="2000">
              <a:latin typeface="Times New Roman" panose="02020603050405020304" charset="0"/>
              <a:cs typeface="Times New Roman" panose="02020603050405020304" charset="0"/>
            </a:endParaRPr>
          </a:p>
          <a:p>
            <a:pPr indent="457200"/>
            <a:endParaRPr lang="zh-CN" altLang="en-US" sz="2000">
              <a:latin typeface="Times New Roman" panose="02020603050405020304" charset="0"/>
              <a:cs typeface="Times New Roman" panose="02020603050405020304" charset="0"/>
            </a:endParaRPr>
          </a:p>
          <a:p>
            <a:pPr indent="457200"/>
            <a:r>
              <a:rPr lang="en-US" altLang="zh-CN" sz="2000">
                <a:latin typeface="Times New Roman" panose="02020603050405020304" charset="0"/>
                <a:cs typeface="Times New Roman" panose="02020603050405020304" charset="0"/>
              </a:rPr>
              <a:t>YOLO v1</a:t>
            </a:r>
            <a:r>
              <a:rPr lang="zh-CN" altLang="en-US" sz="2000">
                <a:latin typeface="Times New Roman" panose="02020603050405020304" charset="0"/>
                <a:cs typeface="Times New Roman" panose="02020603050405020304" charset="0"/>
              </a:rPr>
              <a:t>整体上有着朴素的逻辑，但是隐隐约约已经为后续的</a:t>
            </a:r>
            <a:r>
              <a:rPr lang="en-US" altLang="zh-CN" sz="2000">
                <a:latin typeface="Times New Roman" panose="02020603050405020304" charset="0"/>
                <a:cs typeface="Times New Roman" panose="02020603050405020304" charset="0"/>
              </a:rPr>
              <a:t>YOLO</a:t>
            </a:r>
            <a:r>
              <a:rPr lang="zh-CN" altLang="en-US" sz="2000">
                <a:latin typeface="Times New Roman" panose="02020603050405020304" charset="0"/>
                <a:cs typeface="Times New Roman" panose="02020603050405020304" charset="0"/>
              </a:rPr>
              <a:t>发展定下了简单实用的</a:t>
            </a:r>
            <a:r>
              <a:rPr lang="zh-CN" altLang="en-US" sz="2000">
                <a:latin typeface="Times New Roman" panose="02020603050405020304" charset="0"/>
                <a:cs typeface="Times New Roman" panose="02020603050405020304" charset="0"/>
              </a:rPr>
              <a:t>基调。</a:t>
            </a:r>
            <a:endParaRPr lang="zh-CN" altLang="en-US" sz="200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直接连接符 40"/>
          <p:cNvCxnSpPr/>
          <p:nvPr/>
        </p:nvCxnSpPr>
        <p:spPr>
          <a:xfrm>
            <a:off x="0" y="635000"/>
            <a:ext cx="4229100" cy="0"/>
          </a:xfrm>
          <a:prstGeom prst="line">
            <a:avLst/>
          </a:prstGeom>
          <a:ln>
            <a:solidFill>
              <a:srgbClr val="E3CAB4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/>
        </p:nvCxnSpPr>
        <p:spPr>
          <a:xfrm>
            <a:off x="7962900" y="635000"/>
            <a:ext cx="4229100" cy="0"/>
          </a:xfrm>
          <a:prstGeom prst="line">
            <a:avLst/>
          </a:prstGeom>
          <a:ln>
            <a:solidFill>
              <a:srgbClr val="E3CAB4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文本框 42"/>
          <p:cNvSpPr txBox="1"/>
          <p:nvPr/>
        </p:nvSpPr>
        <p:spPr>
          <a:xfrm>
            <a:off x="4740599" y="345292"/>
            <a:ext cx="2710815" cy="5835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3200" dirty="0">
                <a:latin typeface="Times New Roman" panose="02020603050405020304" charset="0"/>
                <a:ea typeface="字魂58号-创中黑" panose="00000500000000000000" pitchFamily="2" charset="-122"/>
                <a:cs typeface="Times New Roman" panose="02020603050405020304" charset="0"/>
                <a:sym typeface="字魂58号-创中黑" panose="00000500000000000000" pitchFamily="2" charset="-122"/>
              </a:rPr>
              <a:t>One-Stage</a:t>
            </a:r>
            <a:r>
              <a:rPr lang="zh-CN" altLang="en-US" sz="3200" dirty="0"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算法</a:t>
            </a:r>
            <a:endParaRPr lang="zh-CN" altLang="en-US" sz="3200" dirty="0">
              <a:latin typeface="字魂58号-创中黑" panose="00000500000000000000" pitchFamily="2" charset="-122"/>
              <a:ea typeface="字魂58号-创中黑" panose="00000500000000000000" pitchFamily="2" charset="-122"/>
              <a:sym typeface="字魂58号-创中黑" panose="00000500000000000000" pitchFamily="2" charset="-122"/>
            </a:endParaRPr>
          </a:p>
        </p:txBody>
      </p:sp>
      <p:pic>
        <p:nvPicPr>
          <p:cNvPr id="3" name="图片 2" descr="微信图片_20220329205605"/>
          <p:cNvPicPr>
            <a:picLocks noChangeAspect="1"/>
          </p:cNvPicPr>
          <p:nvPr/>
        </p:nvPicPr>
        <p:blipFill>
          <a:blip r:embed="rId1">
            <a:lum bright="12000" contrast="-30000"/>
          </a:blip>
          <a:stretch>
            <a:fillRect/>
          </a:stretch>
        </p:blipFill>
        <p:spPr>
          <a:xfrm>
            <a:off x="98425" y="0"/>
            <a:ext cx="1760220" cy="672465"/>
          </a:xfrm>
          <a:prstGeom prst="rect">
            <a:avLst/>
          </a:prstGeom>
        </p:spPr>
      </p:pic>
      <p:pic>
        <p:nvPicPr>
          <p:cNvPr id="2" name="图片 1" descr="LCMO8SL_W]2HTTOG`6_%XDF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691515" y="1352550"/>
            <a:ext cx="7845425" cy="53975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8933815" y="2533650"/>
            <a:ext cx="2847975" cy="16300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输入是</a:t>
            </a:r>
            <a:r>
              <a:rPr lang="en-US" altLang="zh-CN" sz="2000">
                <a:latin typeface="Times New Roman" panose="02020603050405020304" charset="0"/>
                <a:cs typeface="Times New Roman" panose="02020603050405020304" charset="0"/>
              </a:rPr>
              <a:t>S*S</a:t>
            </a:r>
            <a:r>
              <a:rPr lang="zh-CN" altLang="en-US" sz="2000"/>
              <a:t>个栅格</a:t>
            </a:r>
            <a:endParaRPr lang="zh-CN" altLang="en-US" sz="2000"/>
          </a:p>
          <a:p>
            <a:r>
              <a:rPr lang="zh-CN" altLang="en-US" sz="2000"/>
              <a:t>每个栅格会生成两个边框</a:t>
            </a:r>
            <a:r>
              <a:rPr lang="en-US" altLang="zh-CN" sz="2000"/>
              <a:t>(</a:t>
            </a:r>
            <a:r>
              <a:rPr lang="zh-CN" altLang="en-US" sz="2000"/>
              <a:t>边框的长宽比是经验值</a:t>
            </a:r>
            <a:r>
              <a:rPr lang="en-US" altLang="zh-CN" sz="2000"/>
              <a:t>)</a:t>
            </a:r>
            <a:r>
              <a:rPr lang="zh-CN" altLang="en-US" sz="2000"/>
              <a:t>，并且栅格作为边框的中心</a:t>
            </a:r>
            <a:endParaRPr lang="zh-CN" altLang="en-US" sz="2000"/>
          </a:p>
        </p:txBody>
      </p:sp>
      <p:sp>
        <p:nvSpPr>
          <p:cNvPr id="6" name="文本框 5"/>
          <p:cNvSpPr txBox="1"/>
          <p:nvPr/>
        </p:nvSpPr>
        <p:spPr>
          <a:xfrm>
            <a:off x="691515" y="929005"/>
            <a:ext cx="64173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核心思想：</a:t>
            </a:r>
            <a:endParaRPr lang="zh-CN" altLang="en-US" sz="24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直接连接符 40"/>
          <p:cNvCxnSpPr/>
          <p:nvPr/>
        </p:nvCxnSpPr>
        <p:spPr>
          <a:xfrm>
            <a:off x="0" y="635000"/>
            <a:ext cx="4229100" cy="0"/>
          </a:xfrm>
          <a:prstGeom prst="line">
            <a:avLst/>
          </a:prstGeom>
          <a:ln>
            <a:solidFill>
              <a:srgbClr val="E3CAB4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/>
        </p:nvCxnSpPr>
        <p:spPr>
          <a:xfrm>
            <a:off x="7962900" y="635000"/>
            <a:ext cx="4229100" cy="0"/>
          </a:xfrm>
          <a:prstGeom prst="line">
            <a:avLst/>
          </a:prstGeom>
          <a:ln>
            <a:solidFill>
              <a:srgbClr val="E3CAB4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文本框 42"/>
          <p:cNvSpPr txBox="1"/>
          <p:nvPr/>
        </p:nvSpPr>
        <p:spPr>
          <a:xfrm>
            <a:off x="4740599" y="345292"/>
            <a:ext cx="2710815" cy="5835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3200" dirty="0">
                <a:latin typeface="Times New Roman" panose="02020603050405020304" charset="0"/>
                <a:ea typeface="字魂58号-创中黑" panose="00000500000000000000" pitchFamily="2" charset="-122"/>
                <a:cs typeface="Times New Roman" panose="02020603050405020304" charset="0"/>
                <a:sym typeface="字魂58号-创中黑" panose="00000500000000000000" pitchFamily="2" charset="-122"/>
              </a:rPr>
              <a:t>One-Stage</a:t>
            </a:r>
            <a:r>
              <a:rPr lang="zh-CN" altLang="en-US" sz="3200" dirty="0"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算法</a:t>
            </a:r>
            <a:endParaRPr lang="zh-CN" altLang="en-US" sz="3200" dirty="0">
              <a:latin typeface="字魂58号-创中黑" panose="00000500000000000000" pitchFamily="2" charset="-122"/>
              <a:ea typeface="字魂58号-创中黑" panose="00000500000000000000" pitchFamily="2" charset="-122"/>
              <a:sym typeface="字魂58号-创中黑" panose="00000500000000000000" pitchFamily="2" charset="-122"/>
            </a:endParaRPr>
          </a:p>
        </p:txBody>
      </p:sp>
      <p:pic>
        <p:nvPicPr>
          <p:cNvPr id="3" name="图片 2" descr="微信图片_20220329205605"/>
          <p:cNvPicPr>
            <a:picLocks noChangeAspect="1"/>
          </p:cNvPicPr>
          <p:nvPr/>
        </p:nvPicPr>
        <p:blipFill>
          <a:blip r:embed="rId1">
            <a:lum bright="12000" contrast="-30000"/>
          </a:blip>
          <a:stretch>
            <a:fillRect/>
          </a:stretch>
        </p:blipFill>
        <p:spPr>
          <a:xfrm>
            <a:off x="98425" y="0"/>
            <a:ext cx="1760220" cy="67246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8289290" y="2037715"/>
            <a:ext cx="3675380" cy="34766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ym typeface="+mn-ea"/>
              </a:rPr>
              <a:t>每个候选框是</a:t>
            </a:r>
            <a:r>
              <a:rPr lang="en-US" altLang="zh-CN" sz="2000">
                <a:sym typeface="+mn-ea"/>
              </a:rPr>
              <a:t>5</a:t>
            </a:r>
            <a:r>
              <a:rPr lang="zh-CN" altLang="en-US" sz="2000">
                <a:sym typeface="+mn-ea"/>
              </a:rPr>
              <a:t>维的：</a:t>
            </a:r>
            <a:r>
              <a:rPr lang="en-US" altLang="zh-CN" sz="2000">
                <a:sym typeface="+mn-ea"/>
              </a:rPr>
              <a:t>x,y,h,w,c(</a:t>
            </a:r>
            <a:r>
              <a:rPr lang="zh-CN" altLang="en-US" sz="2000">
                <a:sym typeface="+mn-ea"/>
              </a:rPr>
              <a:t>中心点</a:t>
            </a:r>
            <a:r>
              <a:rPr lang="en-US" altLang="zh-CN" sz="2000">
                <a:sym typeface="+mn-ea"/>
              </a:rPr>
              <a:t>x</a:t>
            </a:r>
            <a:r>
              <a:rPr lang="zh-CN" altLang="en-US" sz="2000">
                <a:sym typeface="+mn-ea"/>
              </a:rPr>
              <a:t>坐标，中心点</a:t>
            </a:r>
            <a:r>
              <a:rPr lang="en-US" altLang="zh-CN" sz="2000">
                <a:sym typeface="+mn-ea"/>
              </a:rPr>
              <a:t>y</a:t>
            </a:r>
            <a:r>
              <a:rPr lang="zh-CN" altLang="en-US" sz="2000">
                <a:sym typeface="+mn-ea"/>
              </a:rPr>
              <a:t>坐标，候选框高度，候选框长度，候选框置信度</a:t>
            </a:r>
            <a:r>
              <a:rPr lang="en-US" altLang="zh-CN" sz="2000">
                <a:sym typeface="+mn-ea"/>
              </a:rPr>
              <a:t>)</a:t>
            </a:r>
            <a:r>
              <a:rPr lang="zh-CN" altLang="en-US" sz="2000">
                <a:sym typeface="+mn-ea"/>
              </a:rPr>
              <a:t>，置信度表示框起来的是物品的</a:t>
            </a:r>
            <a:r>
              <a:rPr lang="zh-CN" altLang="en-US" sz="2000">
                <a:sym typeface="+mn-ea"/>
              </a:rPr>
              <a:t>概率</a:t>
            </a:r>
            <a:endParaRPr lang="zh-CN" altLang="en-US" sz="2000">
              <a:sym typeface="+mn-ea"/>
            </a:endParaRPr>
          </a:p>
          <a:p>
            <a:endParaRPr lang="zh-CN" altLang="en-US" sz="2000">
              <a:sym typeface="+mn-ea"/>
            </a:endParaRPr>
          </a:p>
          <a:p>
            <a:r>
              <a:rPr lang="zh-CN" altLang="en-US" sz="2000">
                <a:sym typeface="+mn-ea"/>
              </a:rPr>
              <a:t>关注置信度大的</a:t>
            </a:r>
            <a:r>
              <a:rPr lang="zh-CN" altLang="en-US" sz="2000">
                <a:sym typeface="+mn-ea"/>
              </a:rPr>
              <a:t>格子，计算两个候选框和真实框的</a:t>
            </a:r>
            <a:r>
              <a:rPr lang="en-US" altLang="zh-CN" sz="2000">
                <a:sym typeface="+mn-ea"/>
              </a:rPr>
              <a:t>IOU</a:t>
            </a:r>
            <a:r>
              <a:rPr lang="zh-CN" altLang="en-US" sz="2000">
                <a:sym typeface="+mn-ea"/>
              </a:rPr>
              <a:t>值，</a:t>
            </a:r>
            <a:r>
              <a:rPr lang="zh-CN" altLang="en-US" sz="2000"/>
              <a:t>对</a:t>
            </a:r>
            <a:r>
              <a:rPr lang="en-US" altLang="zh-CN" sz="2000"/>
              <a:t>IOU</a:t>
            </a:r>
            <a:r>
              <a:rPr lang="zh-CN" altLang="en-US" sz="2000"/>
              <a:t>值</a:t>
            </a:r>
            <a:r>
              <a:rPr lang="zh-CN" altLang="en-US" sz="2000"/>
              <a:t>大的边框进行微调</a:t>
            </a:r>
            <a:r>
              <a:rPr lang="en-US" altLang="zh-CN" sz="2000"/>
              <a:t>(</a:t>
            </a:r>
            <a:r>
              <a:rPr lang="zh-CN" altLang="en-US" sz="2000"/>
              <a:t>变化长宽比</a:t>
            </a:r>
            <a:r>
              <a:rPr lang="en-US" altLang="zh-CN" sz="2000"/>
              <a:t>)</a:t>
            </a:r>
            <a:r>
              <a:rPr lang="zh-CN" altLang="en-US" sz="2000"/>
              <a:t>，这是个回归</a:t>
            </a:r>
            <a:r>
              <a:rPr lang="zh-CN" altLang="en-US" sz="2000"/>
              <a:t>任务。</a:t>
            </a:r>
            <a:endParaRPr lang="zh-CN" altLang="en-US" sz="2000"/>
          </a:p>
          <a:p>
            <a:endParaRPr lang="en-US" altLang="zh-CN" sz="2000"/>
          </a:p>
        </p:txBody>
      </p:sp>
      <p:sp>
        <p:nvSpPr>
          <p:cNvPr id="6" name="文本框 5"/>
          <p:cNvSpPr txBox="1"/>
          <p:nvPr/>
        </p:nvSpPr>
        <p:spPr>
          <a:xfrm>
            <a:off x="691515" y="929005"/>
            <a:ext cx="64173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核心思想：</a:t>
            </a:r>
            <a:endParaRPr lang="zh-CN" altLang="en-US" sz="2400"/>
          </a:p>
        </p:txBody>
      </p:sp>
      <p:pic>
        <p:nvPicPr>
          <p:cNvPr id="4" name="图片 3" descr="]B0{Z[2A8`)7F@CS}YN7)Z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691515" y="1492885"/>
            <a:ext cx="7468235" cy="50069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直接连接符 40"/>
          <p:cNvCxnSpPr/>
          <p:nvPr/>
        </p:nvCxnSpPr>
        <p:spPr>
          <a:xfrm>
            <a:off x="0" y="635000"/>
            <a:ext cx="4229100" cy="0"/>
          </a:xfrm>
          <a:prstGeom prst="line">
            <a:avLst/>
          </a:prstGeom>
          <a:ln>
            <a:solidFill>
              <a:srgbClr val="E3CAB4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/>
        </p:nvCxnSpPr>
        <p:spPr>
          <a:xfrm>
            <a:off x="7962900" y="635000"/>
            <a:ext cx="4229100" cy="0"/>
          </a:xfrm>
          <a:prstGeom prst="line">
            <a:avLst/>
          </a:prstGeom>
          <a:ln>
            <a:solidFill>
              <a:srgbClr val="E3CAB4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文本框 42"/>
          <p:cNvSpPr txBox="1"/>
          <p:nvPr/>
        </p:nvSpPr>
        <p:spPr>
          <a:xfrm>
            <a:off x="4740599" y="345292"/>
            <a:ext cx="2710815" cy="5835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3200" dirty="0">
                <a:latin typeface="Times New Roman" panose="02020603050405020304" charset="0"/>
                <a:ea typeface="字魂58号-创中黑" panose="00000500000000000000" pitchFamily="2" charset="-122"/>
                <a:cs typeface="Times New Roman" panose="02020603050405020304" charset="0"/>
                <a:sym typeface="字魂58号-创中黑" panose="00000500000000000000" pitchFamily="2" charset="-122"/>
              </a:rPr>
              <a:t>One-Stage</a:t>
            </a:r>
            <a:r>
              <a:rPr lang="zh-CN" altLang="en-US" sz="3200" dirty="0"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算法</a:t>
            </a:r>
            <a:endParaRPr lang="zh-CN" altLang="en-US" sz="3200" dirty="0">
              <a:latin typeface="字魂58号-创中黑" panose="00000500000000000000" pitchFamily="2" charset="-122"/>
              <a:ea typeface="字魂58号-创中黑" panose="00000500000000000000" pitchFamily="2" charset="-122"/>
              <a:sym typeface="字魂58号-创中黑" panose="00000500000000000000" pitchFamily="2" charset="-122"/>
            </a:endParaRPr>
          </a:p>
        </p:txBody>
      </p:sp>
      <p:pic>
        <p:nvPicPr>
          <p:cNvPr id="3" name="图片 2" descr="微信图片_20220329205605"/>
          <p:cNvPicPr>
            <a:picLocks noChangeAspect="1"/>
          </p:cNvPicPr>
          <p:nvPr/>
        </p:nvPicPr>
        <p:blipFill>
          <a:blip r:embed="rId1">
            <a:lum bright="12000" contrast="-30000"/>
          </a:blip>
          <a:stretch>
            <a:fillRect/>
          </a:stretch>
        </p:blipFill>
        <p:spPr>
          <a:xfrm>
            <a:off x="98425" y="0"/>
            <a:ext cx="1760220" cy="67246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91515" y="929005"/>
            <a:ext cx="64173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/>
              <a:t>YOLO v1</a:t>
            </a:r>
            <a:r>
              <a:rPr lang="zh-CN" altLang="en-US" sz="2400"/>
              <a:t>的缺点与</a:t>
            </a:r>
            <a:r>
              <a:rPr lang="zh-CN" altLang="en-US" sz="2400"/>
              <a:t>延申思考：</a:t>
            </a:r>
            <a:endParaRPr lang="zh-CN" altLang="en-US" sz="2400"/>
          </a:p>
        </p:txBody>
      </p:sp>
      <p:pic>
        <p:nvPicPr>
          <p:cNvPr id="7" name="图片 6" descr="65`ZBG_}4C$GK37V6{`CETE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493395" y="1645920"/>
            <a:ext cx="11448415" cy="46824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微信图片_20220329201657"/>
          <p:cNvPicPr>
            <a:picLocks noChangeAspect="1"/>
          </p:cNvPicPr>
          <p:nvPr/>
        </p:nvPicPr>
        <p:blipFill>
          <a:blip r:embed="rId1">
            <a:alphaModFix amt="60000"/>
          </a:blip>
          <a:srcRect r="24046"/>
          <a:stretch>
            <a:fillRect/>
          </a:stretch>
        </p:blipFill>
        <p:spPr>
          <a:xfrm>
            <a:off x="6983095" y="0"/>
            <a:ext cx="5208905" cy="6027420"/>
          </a:xfrm>
          <a:prstGeom prst="rect">
            <a:avLst/>
          </a:prstGeom>
          <a:effectLst/>
        </p:spPr>
      </p:pic>
      <p:sp>
        <p:nvSpPr>
          <p:cNvPr id="13" name="等腰三角形 12"/>
          <p:cNvSpPr/>
          <p:nvPr/>
        </p:nvSpPr>
        <p:spPr>
          <a:xfrm rot="16200000" flipV="1">
            <a:off x="-1099284" y="1444859"/>
            <a:ext cx="6166851" cy="3968283"/>
          </a:xfrm>
          <a:prstGeom prst="triangl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zh-CN" altLang="en-US" sz="2400">
              <a:solidFill>
                <a:prstClr val="white"/>
              </a:solidFill>
              <a:latin typeface="字魂58号-创中黑" panose="00000500000000000000" pitchFamily="2" charset="-122"/>
              <a:ea typeface="字魂58号-创中黑" panose="00000500000000000000" pitchFamily="2" charset="-122"/>
              <a:sym typeface="字魂58号-创中黑" panose="00000500000000000000" pitchFamily="2" charset="-122"/>
            </a:endParaRPr>
          </a:p>
        </p:txBody>
      </p:sp>
      <p:cxnSp>
        <p:nvCxnSpPr>
          <p:cNvPr id="14" name="直接连接符 13"/>
          <p:cNvCxnSpPr/>
          <p:nvPr/>
        </p:nvCxnSpPr>
        <p:spPr>
          <a:xfrm flipH="1">
            <a:off x="9535887" y="-1743"/>
            <a:ext cx="2656115" cy="220282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等腰三角形 14"/>
          <p:cNvSpPr/>
          <p:nvPr/>
        </p:nvSpPr>
        <p:spPr>
          <a:xfrm rot="16200000" flipV="1">
            <a:off x="3896545" y="2151953"/>
            <a:ext cx="1015660" cy="653564"/>
          </a:xfrm>
          <a:prstGeom prst="triangl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zh-CN" altLang="en-US" sz="2400">
              <a:solidFill>
                <a:prstClr val="white"/>
              </a:solidFill>
              <a:latin typeface="字魂58号-创中黑" panose="00000500000000000000" pitchFamily="2" charset="-122"/>
              <a:ea typeface="字魂58号-创中黑" panose="00000500000000000000" pitchFamily="2" charset="-122"/>
              <a:sym typeface="字魂58号-创中黑" panose="00000500000000000000" pitchFamily="2" charset="-122"/>
            </a:endParaRPr>
          </a:p>
        </p:txBody>
      </p:sp>
      <p:cxnSp>
        <p:nvCxnSpPr>
          <p:cNvPr id="16" name="直接连接符 15"/>
          <p:cNvCxnSpPr/>
          <p:nvPr/>
        </p:nvCxnSpPr>
        <p:spPr>
          <a:xfrm flipH="1">
            <a:off x="3577997" y="4209542"/>
            <a:ext cx="1842135" cy="151638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4840859" y="1970901"/>
            <a:ext cx="2849880" cy="101473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PART 04</a:t>
            </a:r>
            <a:endParaRPr lang="zh-CN" altLang="en-US" sz="6000" dirty="0">
              <a:solidFill>
                <a:schemeClr val="tx1">
                  <a:lumMod val="75000"/>
                  <a:lumOff val="25000"/>
                </a:schemeClr>
              </a:solidFill>
              <a:latin typeface="字魂58号-创中黑" panose="00000500000000000000" pitchFamily="2" charset="-122"/>
              <a:ea typeface="字魂58号-创中黑" panose="00000500000000000000" pitchFamily="2" charset="-122"/>
              <a:sym typeface="字魂58号-创中黑" panose="00000500000000000000" pitchFamily="2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4840859" y="3038719"/>
            <a:ext cx="2214880" cy="70675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环境</a:t>
            </a:r>
            <a:r>
              <a:rPr lang="zh-CN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搭建</a:t>
            </a:r>
            <a:endParaRPr lang="zh-CN" altLang="en-US" sz="4000" dirty="0">
              <a:solidFill>
                <a:schemeClr val="tx1">
                  <a:lumMod val="75000"/>
                  <a:lumOff val="25000"/>
                </a:schemeClr>
              </a:solidFill>
              <a:latin typeface="字魂58号-创中黑" panose="00000500000000000000" pitchFamily="2" charset="-122"/>
              <a:ea typeface="字魂58号-创中黑" panose="00000500000000000000" pitchFamily="2" charset="-122"/>
              <a:sym typeface="字魂58号-创中黑" panose="00000500000000000000" pitchFamily="2" charset="-122"/>
            </a:endParaRPr>
          </a:p>
        </p:txBody>
      </p:sp>
      <p:sp>
        <p:nvSpPr>
          <p:cNvPr id="20" name="任意多边形 19"/>
          <p:cNvSpPr/>
          <p:nvPr/>
        </p:nvSpPr>
        <p:spPr>
          <a:xfrm>
            <a:off x="10445469" y="5500915"/>
            <a:ext cx="1746531" cy="1357087"/>
          </a:xfrm>
          <a:custGeom>
            <a:avLst/>
            <a:gdLst>
              <a:gd name="connsiteX0" fmla="*/ 1319464 w 1319464"/>
              <a:gd name="connsiteY0" fmla="*/ 0 h 1025247"/>
              <a:gd name="connsiteX1" fmla="*/ 1319464 w 1319464"/>
              <a:gd name="connsiteY1" fmla="*/ 1025247 h 1025247"/>
              <a:gd name="connsiteX2" fmla="*/ 0 w 1319464"/>
              <a:gd name="connsiteY2" fmla="*/ 1025247 h 1025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19464" h="1025247">
                <a:moveTo>
                  <a:pt x="1319464" y="0"/>
                </a:moveTo>
                <a:lnTo>
                  <a:pt x="1319464" y="1025247"/>
                </a:lnTo>
                <a:lnTo>
                  <a:pt x="0" y="1025247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5">
              <a:latin typeface="字魂58号-创中黑" panose="00000500000000000000" pitchFamily="2" charset="-122"/>
              <a:ea typeface="字魂58号-创中黑" panose="00000500000000000000" pitchFamily="2" charset="-122"/>
              <a:sym typeface="字魂58号-创中黑" panose="00000500000000000000" pitchFamily="2" charset="-122"/>
            </a:endParaRPr>
          </a:p>
        </p:txBody>
      </p:sp>
      <p:cxnSp>
        <p:nvCxnSpPr>
          <p:cNvPr id="21" name="直接连接符 20"/>
          <p:cNvCxnSpPr/>
          <p:nvPr/>
        </p:nvCxnSpPr>
        <p:spPr>
          <a:xfrm flipH="1">
            <a:off x="9727812" y="6378595"/>
            <a:ext cx="578056" cy="47940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 descr="微信图片_20220329205605"/>
          <p:cNvPicPr>
            <a:picLocks noChangeAspect="1"/>
          </p:cNvPicPr>
          <p:nvPr/>
        </p:nvPicPr>
        <p:blipFill>
          <a:blip r:embed="rId2">
            <a:lum bright="12000" contrast="-30000"/>
          </a:blip>
          <a:stretch>
            <a:fillRect/>
          </a:stretch>
        </p:blipFill>
        <p:spPr>
          <a:xfrm>
            <a:off x="200025" y="0"/>
            <a:ext cx="2562860" cy="9791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  <p:bldLst>
      <p:bldP spid="13" grpId="0" bldLvl="0" animBg="1"/>
      <p:bldP spid="15" grpId="0" bldLvl="0" animBg="1"/>
      <p:bldP spid="17" grpId="0"/>
      <p:bldP spid="18" grpId="0"/>
      <p:bldP spid="20" grpId="0" bldLvl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直接连接符 41"/>
          <p:cNvCxnSpPr/>
          <p:nvPr/>
        </p:nvCxnSpPr>
        <p:spPr>
          <a:xfrm>
            <a:off x="0" y="635000"/>
            <a:ext cx="4229100" cy="0"/>
          </a:xfrm>
          <a:prstGeom prst="line">
            <a:avLst/>
          </a:prstGeom>
          <a:ln>
            <a:solidFill>
              <a:srgbClr val="E3CAB4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/>
        </p:nvCxnSpPr>
        <p:spPr>
          <a:xfrm>
            <a:off x="7962900" y="635000"/>
            <a:ext cx="4229100" cy="0"/>
          </a:xfrm>
          <a:prstGeom prst="line">
            <a:avLst/>
          </a:prstGeom>
          <a:ln>
            <a:solidFill>
              <a:srgbClr val="E3CAB4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文本框 43"/>
          <p:cNvSpPr txBox="1"/>
          <p:nvPr/>
        </p:nvSpPr>
        <p:spPr>
          <a:xfrm>
            <a:off x="4480569" y="345292"/>
            <a:ext cx="3230880" cy="5835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3200" dirty="0"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环境搭建</a:t>
            </a:r>
            <a:r>
              <a:rPr lang="en-US" altLang="zh-CN" sz="3200" dirty="0"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:</a:t>
            </a:r>
            <a:r>
              <a:rPr lang="zh-CN" altLang="en-US" sz="3200" dirty="0"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数据集</a:t>
            </a:r>
            <a:endParaRPr lang="zh-CN" altLang="en-US" sz="3200" dirty="0">
              <a:latin typeface="字魂58号-创中黑" panose="00000500000000000000" pitchFamily="2" charset="-122"/>
              <a:ea typeface="字魂58号-创中黑" panose="00000500000000000000" pitchFamily="2" charset="-122"/>
              <a:sym typeface="字魂58号-创中黑" panose="00000500000000000000" pitchFamily="2" charset="-122"/>
            </a:endParaRPr>
          </a:p>
        </p:txBody>
      </p:sp>
      <p:pic>
        <p:nvPicPr>
          <p:cNvPr id="41" name="图片 40" descr="微信图片_20220329205605"/>
          <p:cNvPicPr>
            <a:picLocks noChangeAspect="1"/>
          </p:cNvPicPr>
          <p:nvPr/>
        </p:nvPicPr>
        <p:blipFill>
          <a:blip r:embed="rId1">
            <a:lum bright="12000" contrast="-30000"/>
          </a:blip>
          <a:stretch>
            <a:fillRect/>
          </a:stretch>
        </p:blipFill>
        <p:spPr>
          <a:xfrm>
            <a:off x="98425" y="0"/>
            <a:ext cx="1760220" cy="672465"/>
          </a:xfrm>
          <a:prstGeom prst="rect">
            <a:avLst/>
          </a:prstGeom>
        </p:spPr>
      </p:pic>
      <p:sp>
        <p:nvSpPr>
          <p:cNvPr id="46" name="文本框 45"/>
          <p:cNvSpPr txBox="1"/>
          <p:nvPr/>
        </p:nvSpPr>
        <p:spPr>
          <a:xfrm>
            <a:off x="847090" y="1035050"/>
            <a:ext cx="961707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>
                <a:latin typeface="Times New Roman" panose="02020603050405020304" charset="0"/>
                <a:cs typeface="Times New Roman" panose="02020603050405020304" charset="0"/>
              </a:rPr>
              <a:t>Microsoft COCO: Common Objects in Context：可以识别</a:t>
            </a:r>
            <a:r>
              <a:rPr lang="en-US" altLang="zh-CN" sz="2400">
                <a:latin typeface="Times New Roman" panose="02020603050405020304" charset="0"/>
                <a:cs typeface="Times New Roman" panose="02020603050405020304" charset="0"/>
              </a:rPr>
              <a:t>91</a:t>
            </a:r>
            <a:r>
              <a:rPr lang="zh-CN" altLang="en-US" sz="2400">
                <a:latin typeface="Times New Roman" panose="02020603050405020304" charset="0"/>
                <a:cs typeface="Times New Roman" panose="02020603050405020304" charset="0"/>
              </a:rPr>
              <a:t>种</a:t>
            </a:r>
            <a:r>
              <a:rPr lang="zh-CN" altLang="en-US" sz="2400">
                <a:latin typeface="Times New Roman" panose="02020603050405020304" charset="0"/>
                <a:cs typeface="Times New Roman" panose="02020603050405020304" charset="0"/>
              </a:rPr>
              <a:t>类别</a:t>
            </a:r>
            <a:endParaRPr lang="zh-CN" altLang="en-US" sz="240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47" name="图片 46" descr="L$85AUEZVW@4$JR`A3U3~I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750570" y="1713230"/>
            <a:ext cx="10921365" cy="45478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直接连接符 41"/>
          <p:cNvCxnSpPr/>
          <p:nvPr/>
        </p:nvCxnSpPr>
        <p:spPr>
          <a:xfrm>
            <a:off x="0" y="635000"/>
            <a:ext cx="4229100" cy="0"/>
          </a:xfrm>
          <a:prstGeom prst="line">
            <a:avLst/>
          </a:prstGeom>
          <a:ln>
            <a:solidFill>
              <a:srgbClr val="E3CAB4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/>
        </p:nvCxnSpPr>
        <p:spPr>
          <a:xfrm>
            <a:off x="7962900" y="635000"/>
            <a:ext cx="4229100" cy="0"/>
          </a:xfrm>
          <a:prstGeom prst="line">
            <a:avLst/>
          </a:prstGeom>
          <a:ln>
            <a:solidFill>
              <a:srgbClr val="E3CAB4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文本框 43"/>
          <p:cNvSpPr txBox="1"/>
          <p:nvPr/>
        </p:nvSpPr>
        <p:spPr>
          <a:xfrm>
            <a:off x="4212917" y="345292"/>
            <a:ext cx="3766185" cy="5835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3200" dirty="0"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环境搭建</a:t>
            </a:r>
            <a:r>
              <a:rPr lang="en-US" altLang="zh-CN" sz="3200" dirty="0"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:</a:t>
            </a:r>
            <a:r>
              <a:rPr lang="en-US" altLang="zh-CN" sz="3200" dirty="0">
                <a:latin typeface="Times New Roman" panose="02020603050405020304" charset="0"/>
                <a:ea typeface="字魂58号-创中黑" panose="00000500000000000000" pitchFamily="2" charset="-122"/>
                <a:cs typeface="Times New Roman" panose="02020603050405020304" charset="0"/>
                <a:sym typeface="字魂58号-创中黑" panose="00000500000000000000" pitchFamily="2" charset="-122"/>
              </a:rPr>
              <a:t>Two-Stage</a:t>
            </a:r>
            <a:endParaRPr lang="en-US" altLang="zh-CN" sz="3200" dirty="0">
              <a:latin typeface="Times New Roman" panose="02020603050405020304" charset="0"/>
              <a:ea typeface="字魂58号-创中黑" panose="00000500000000000000" pitchFamily="2" charset="-122"/>
              <a:cs typeface="Times New Roman" panose="02020603050405020304" charset="0"/>
              <a:sym typeface="字魂58号-创中黑" panose="00000500000000000000" pitchFamily="2" charset="-122"/>
            </a:endParaRPr>
          </a:p>
        </p:txBody>
      </p:sp>
      <p:pic>
        <p:nvPicPr>
          <p:cNvPr id="41" name="图片 40" descr="微信图片_20220329205605"/>
          <p:cNvPicPr>
            <a:picLocks noChangeAspect="1"/>
          </p:cNvPicPr>
          <p:nvPr/>
        </p:nvPicPr>
        <p:blipFill>
          <a:blip r:embed="rId1">
            <a:lum bright="12000" contrast="-30000"/>
          </a:blip>
          <a:stretch>
            <a:fillRect/>
          </a:stretch>
        </p:blipFill>
        <p:spPr>
          <a:xfrm>
            <a:off x="98425" y="0"/>
            <a:ext cx="1760220" cy="67246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264920" y="1086485"/>
            <a:ext cx="9525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400">
                <a:latin typeface="Times New Roman" panose="02020603050405020304" charset="0"/>
                <a:cs typeface="Times New Roman" panose="02020603050405020304" charset="0"/>
              </a:rPr>
              <a:t>TensorFlow Object Detection API </a:t>
            </a:r>
            <a:r>
              <a:rPr lang="zh-CN" altLang="en-US" sz="2400"/>
              <a:t>安装指南</a:t>
            </a:r>
            <a:endParaRPr lang="zh-CN" altLang="en-US" sz="2400"/>
          </a:p>
        </p:txBody>
      </p:sp>
      <p:sp>
        <p:nvSpPr>
          <p:cNvPr id="3" name="文本框 2"/>
          <p:cNvSpPr txBox="1"/>
          <p:nvPr/>
        </p:nvSpPr>
        <p:spPr>
          <a:xfrm>
            <a:off x="716915" y="1615440"/>
            <a:ext cx="11304270" cy="45453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000"/>
              <a:t>项目名称：</a:t>
            </a:r>
            <a:r>
              <a:rPr lang="en-US" altLang="zh-CN" sz="2000">
                <a:latin typeface="Times New Roman" panose="02020603050405020304" charset="0"/>
                <a:cs typeface="Times New Roman" panose="02020603050405020304" charset="0"/>
                <a:sym typeface="+mn-ea"/>
              </a:rPr>
              <a:t>TensorFlow Object Detection API</a:t>
            </a:r>
            <a:endParaRPr lang="zh-CN" altLang="en-US" sz="2000"/>
          </a:p>
          <a:p>
            <a:r>
              <a:rPr lang="zh-CN" altLang="en-US" sz="2000"/>
              <a:t>项目方：</a:t>
            </a:r>
            <a:r>
              <a:rPr lang="en-US" altLang="zh-CN" sz="2000">
                <a:latin typeface="Times New Roman" panose="02020603050405020304" charset="0"/>
                <a:cs typeface="Times New Roman" panose="02020603050405020304" charset="0"/>
              </a:rPr>
              <a:t>Google</a:t>
            </a:r>
            <a:endParaRPr lang="zh-CN" altLang="en-US" sz="200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zh-CN" altLang="en-US" sz="2000"/>
              <a:t>项目地址：</a:t>
            </a:r>
            <a:r>
              <a:rPr lang="zh-CN" altLang="en-US" sz="2000">
                <a:latin typeface="Times New Roman" panose="02020603050405020304" charset="0"/>
                <a:cs typeface="Times New Roman" panose="02020603050405020304" charset="0"/>
              </a:rPr>
              <a:t>https://github.com/tensorflow/models</a:t>
            </a:r>
            <a:endParaRPr lang="zh-CN" altLang="en-US" sz="200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zh-CN" altLang="en-US" sz="2000"/>
              <a:t>官方配置指南：</a:t>
            </a:r>
            <a:r>
              <a:rPr lang="zh-CN" altLang="en-US" sz="2000">
                <a:latin typeface="Times New Roman" panose="02020603050405020304" charset="0"/>
                <a:cs typeface="Times New Roman" panose="02020603050405020304" charset="0"/>
              </a:rPr>
              <a:t>https://github.com/tensorflow/models/blob/master/research/object_detection/g3doc/tf2.md</a:t>
            </a:r>
            <a:endParaRPr lang="zh-CN" altLang="en-US" sz="200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zh-CN" altLang="en-US" sz="2000"/>
              <a:t>项目所需环境：</a:t>
            </a:r>
            <a:endParaRPr lang="zh-CN" altLang="en-US" sz="2000"/>
          </a:p>
          <a:p>
            <a:endParaRPr lang="zh-CN" altLang="en-US" sz="2000"/>
          </a:p>
          <a:p>
            <a:endParaRPr lang="zh-CN" altLang="en-US" sz="2000"/>
          </a:p>
          <a:p>
            <a:endParaRPr lang="zh-CN" altLang="en-US" sz="2000"/>
          </a:p>
          <a:p>
            <a:endParaRPr lang="zh-CN" altLang="en-US" sz="2000"/>
          </a:p>
          <a:p>
            <a:endParaRPr lang="zh-CN" altLang="en-US" sz="2000"/>
          </a:p>
          <a:p>
            <a:endParaRPr lang="zh-CN" altLang="en-US" sz="2000"/>
          </a:p>
          <a:p>
            <a:endParaRPr lang="zh-CN" altLang="en-US" sz="2000"/>
          </a:p>
          <a:p>
            <a:r>
              <a:rPr lang="zh-CN" altLang="en-US" sz="2000"/>
              <a:t>算力平台：</a:t>
            </a:r>
            <a:r>
              <a:rPr lang="en-US" altLang="zh-CN" sz="2000">
                <a:latin typeface="Times New Roman" panose="02020603050405020304" charset="0"/>
                <a:cs typeface="Times New Roman" panose="02020603050405020304" charset="0"/>
              </a:rPr>
              <a:t>AutoDL(ubuntu</a:t>
            </a:r>
            <a:r>
              <a:rPr lang="zh-CN" altLang="en-US" sz="2000">
                <a:latin typeface="Times New Roman" panose="02020603050405020304" charset="0"/>
                <a:cs typeface="Times New Roman" panose="02020603050405020304" charset="0"/>
              </a:rPr>
              <a:t>操纵系统</a:t>
            </a:r>
            <a:r>
              <a:rPr lang="en-US" altLang="zh-CN" sz="2000">
                <a:latin typeface="Times New Roman" panose="02020603050405020304" charset="0"/>
                <a:cs typeface="Times New Roman" panose="02020603050405020304" charset="0"/>
              </a:rPr>
              <a:t>)</a:t>
            </a:r>
            <a:endParaRPr lang="en-US" altLang="zh-CN" sz="200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11" name="图片 10" descr="]T(9$YHK7V~)DI[7G@G)U_N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3279140" y="3552825"/>
            <a:ext cx="5495925" cy="14097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直接连接符 41"/>
          <p:cNvCxnSpPr/>
          <p:nvPr/>
        </p:nvCxnSpPr>
        <p:spPr>
          <a:xfrm>
            <a:off x="0" y="635000"/>
            <a:ext cx="4229100" cy="0"/>
          </a:xfrm>
          <a:prstGeom prst="line">
            <a:avLst/>
          </a:prstGeom>
          <a:ln>
            <a:solidFill>
              <a:srgbClr val="E3CAB4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/>
        </p:nvCxnSpPr>
        <p:spPr>
          <a:xfrm>
            <a:off x="7962900" y="635000"/>
            <a:ext cx="4229100" cy="0"/>
          </a:xfrm>
          <a:prstGeom prst="line">
            <a:avLst/>
          </a:prstGeom>
          <a:ln>
            <a:solidFill>
              <a:srgbClr val="E3CAB4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文本框 43"/>
          <p:cNvSpPr txBox="1"/>
          <p:nvPr/>
        </p:nvSpPr>
        <p:spPr>
          <a:xfrm>
            <a:off x="4212917" y="345292"/>
            <a:ext cx="3766185" cy="5835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3200" dirty="0"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环境搭建</a:t>
            </a:r>
            <a:r>
              <a:rPr lang="en-US" altLang="zh-CN" sz="3200" dirty="0"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:</a:t>
            </a:r>
            <a:r>
              <a:rPr lang="en-US" altLang="zh-CN" sz="3200" dirty="0">
                <a:latin typeface="Times New Roman" panose="02020603050405020304" charset="0"/>
                <a:ea typeface="字魂58号-创中黑" panose="00000500000000000000" pitchFamily="2" charset="-122"/>
                <a:cs typeface="Times New Roman" panose="02020603050405020304" charset="0"/>
                <a:sym typeface="字魂58号-创中黑" panose="00000500000000000000" pitchFamily="2" charset="-122"/>
              </a:rPr>
              <a:t>Two-Stage</a:t>
            </a:r>
            <a:endParaRPr lang="en-US" altLang="zh-CN" sz="3200" dirty="0">
              <a:latin typeface="Times New Roman" panose="02020603050405020304" charset="0"/>
              <a:ea typeface="字魂58号-创中黑" panose="00000500000000000000" pitchFamily="2" charset="-122"/>
              <a:cs typeface="Times New Roman" panose="02020603050405020304" charset="0"/>
              <a:sym typeface="字魂58号-创中黑" panose="00000500000000000000" pitchFamily="2" charset="-122"/>
            </a:endParaRPr>
          </a:p>
        </p:txBody>
      </p:sp>
      <p:pic>
        <p:nvPicPr>
          <p:cNvPr id="41" name="图片 40" descr="微信图片_20220329205605"/>
          <p:cNvPicPr>
            <a:picLocks noChangeAspect="1"/>
          </p:cNvPicPr>
          <p:nvPr/>
        </p:nvPicPr>
        <p:blipFill>
          <a:blip r:embed="rId1">
            <a:lum bright="12000" contrast="-30000"/>
          </a:blip>
          <a:stretch>
            <a:fillRect/>
          </a:stretch>
        </p:blipFill>
        <p:spPr>
          <a:xfrm>
            <a:off x="98425" y="0"/>
            <a:ext cx="1760220" cy="67246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264920" y="894715"/>
            <a:ext cx="9525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400">
                <a:latin typeface="Times New Roman" panose="02020603050405020304" charset="0"/>
                <a:cs typeface="Times New Roman" panose="02020603050405020304" charset="0"/>
              </a:rPr>
              <a:t>版本</a:t>
            </a:r>
            <a:r>
              <a:rPr lang="zh-CN" altLang="en-US" sz="2400">
                <a:latin typeface="Times New Roman" panose="02020603050405020304" charset="0"/>
                <a:cs typeface="Times New Roman" panose="02020603050405020304" charset="0"/>
              </a:rPr>
              <a:t>问题</a:t>
            </a:r>
            <a:endParaRPr lang="zh-CN" altLang="en-US" sz="24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16915" y="1353185"/>
            <a:ext cx="11304270" cy="20631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sz="2000"/>
              <a:t>1</a:t>
            </a:r>
            <a:r>
              <a:rPr lang="zh-CN" altLang="en-US" sz="2000"/>
              <a:t>，解释器版本：</a:t>
            </a:r>
            <a:endParaRPr sz="2000"/>
          </a:p>
          <a:p>
            <a:r>
              <a:rPr lang="en-US" sz="2000">
                <a:latin typeface="Times New Roman" panose="02020603050405020304" charset="0"/>
                <a:cs typeface="Times New Roman" panose="02020603050405020304" charset="0"/>
              </a:rPr>
              <a:t>       </a:t>
            </a:r>
            <a:r>
              <a:rPr sz="2000">
                <a:latin typeface="Times New Roman" panose="02020603050405020304" charset="0"/>
                <a:cs typeface="Times New Roman" panose="02020603050405020304" charset="0"/>
              </a:rPr>
              <a:t>AutoDL</a:t>
            </a:r>
            <a:r>
              <a:rPr sz="2000"/>
              <a:t>平台内置的镜像均为</a:t>
            </a:r>
            <a:r>
              <a:rPr sz="2000">
                <a:latin typeface="Times New Roman" panose="02020603050405020304" charset="0"/>
                <a:cs typeface="Times New Roman" panose="02020603050405020304" charset="0"/>
              </a:rPr>
              <a:t>Python3.8</a:t>
            </a:r>
            <a:r>
              <a:rPr sz="2000"/>
              <a:t>，如果需要使用</a:t>
            </a:r>
            <a:r>
              <a:rPr sz="2000">
                <a:latin typeface="Times New Roman" panose="02020603050405020304" charset="0"/>
                <a:cs typeface="Times New Roman" panose="02020603050405020304" charset="0"/>
              </a:rPr>
              <a:t>Python3.6、Python3.7</a:t>
            </a:r>
            <a:r>
              <a:rPr sz="2000"/>
              <a:t>等其他（比如</a:t>
            </a:r>
            <a:r>
              <a:rPr sz="2000">
                <a:latin typeface="Times New Roman" panose="02020603050405020304" charset="0"/>
                <a:cs typeface="Times New Roman" panose="02020603050405020304" charset="0"/>
              </a:rPr>
              <a:t>TensorFlow1.14</a:t>
            </a:r>
            <a:r>
              <a:rPr sz="2000"/>
              <a:t>必须</a:t>
            </a:r>
            <a:r>
              <a:rPr sz="2000">
                <a:latin typeface="Times New Roman" panose="02020603050405020304" charset="0"/>
                <a:cs typeface="Times New Roman" panose="02020603050405020304" charset="0"/>
              </a:rPr>
              <a:t>3.6/3.7</a:t>
            </a:r>
            <a:r>
              <a:rPr sz="2000"/>
              <a:t>），那么可以使用</a:t>
            </a:r>
            <a:r>
              <a:rPr sz="2000">
                <a:latin typeface="Times New Roman" panose="02020603050405020304" charset="0"/>
                <a:cs typeface="Times New Roman" panose="02020603050405020304" charset="0"/>
              </a:rPr>
              <a:t>Miniconda</a:t>
            </a:r>
            <a:r>
              <a:rPr sz="2000"/>
              <a:t>创建其他版本的</a:t>
            </a:r>
            <a:r>
              <a:rPr sz="2000">
                <a:latin typeface="Times New Roman" panose="02020603050405020304" charset="0"/>
                <a:cs typeface="Times New Roman" panose="02020603050405020304" charset="0"/>
              </a:rPr>
              <a:t>Python</a:t>
            </a:r>
            <a:r>
              <a:rPr sz="2000"/>
              <a:t>虚拟环境。（但一般</a:t>
            </a:r>
            <a:r>
              <a:rPr sz="2000">
                <a:latin typeface="Times New Roman" panose="02020603050405020304" charset="0"/>
                <a:cs typeface="Times New Roman" panose="02020603050405020304" charset="0"/>
              </a:rPr>
              <a:t>Python3.8</a:t>
            </a:r>
            <a:r>
              <a:rPr sz="2000"/>
              <a:t>均能向下兼容低版本）</a:t>
            </a:r>
            <a:r>
              <a:rPr lang="zh-CN" sz="2000"/>
              <a:t>。</a:t>
            </a:r>
            <a:endParaRPr sz="2000"/>
          </a:p>
          <a:p>
            <a:r>
              <a:rPr lang="en-US" sz="2000"/>
              <a:t>2</a:t>
            </a:r>
            <a:r>
              <a:rPr lang="zh-CN" altLang="en-US" sz="2000"/>
              <a:t>，库的版本，</a:t>
            </a:r>
            <a:r>
              <a:rPr lang="en-US" altLang="zh-CN" sz="2000">
                <a:latin typeface="Times New Roman" panose="02020603050405020304" charset="0"/>
                <a:cs typeface="Times New Roman" panose="02020603050405020304" charset="0"/>
              </a:rPr>
              <a:t>CUDA</a:t>
            </a:r>
            <a:r>
              <a:rPr lang="zh-CN" altLang="en-US" sz="2000"/>
              <a:t>版本，</a:t>
            </a:r>
            <a:r>
              <a:rPr lang="en-US" altLang="zh-CN" sz="2000">
                <a:latin typeface="Times New Roman" panose="02020603050405020304" charset="0"/>
                <a:cs typeface="Times New Roman" panose="02020603050405020304" charset="0"/>
              </a:rPr>
              <a:t>GPU</a:t>
            </a:r>
            <a:r>
              <a:rPr lang="zh-CN" altLang="en-US" sz="2000"/>
              <a:t>算力版本的匹配：</a:t>
            </a:r>
            <a:endParaRPr lang="zh-CN" altLang="en-US" sz="2000"/>
          </a:p>
          <a:p>
            <a:endParaRPr lang="zh-CN" altLang="en-US" sz="2000"/>
          </a:p>
          <a:p>
            <a:endParaRPr lang="zh-CN" altLang="en-US" sz="2000"/>
          </a:p>
          <a:p>
            <a:endParaRPr lang="zh-CN" altLang="en-US" sz="2000"/>
          </a:p>
          <a:p>
            <a:endParaRPr lang="zh-CN" altLang="en-US" sz="2000"/>
          </a:p>
          <a:p>
            <a:endParaRPr lang="zh-CN" altLang="en-US" sz="2000"/>
          </a:p>
          <a:p>
            <a:endParaRPr lang="en-US" altLang="zh-CN" sz="2000"/>
          </a:p>
        </p:txBody>
      </p:sp>
      <p:pic>
        <p:nvPicPr>
          <p:cNvPr id="4" name="图片 3" descr="1X39Z7Y_YJ[81`D~CZN73$C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556895" y="3051175"/>
            <a:ext cx="7850505" cy="2560320"/>
          </a:xfrm>
          <a:prstGeom prst="rect">
            <a:avLst/>
          </a:prstGeom>
        </p:spPr>
      </p:pic>
      <p:pic>
        <p:nvPicPr>
          <p:cNvPr id="6" name="图片 5" descr="HB4}}2JCH6T5N[GLCDT_BQB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8407400" y="3051175"/>
            <a:ext cx="3326765" cy="254254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716915" y="5907405"/>
            <a:ext cx="1101725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latin typeface="Times New Roman" panose="02020603050405020304" charset="0"/>
                <a:cs typeface="Times New Roman" panose="02020603050405020304" charset="0"/>
              </a:rPr>
              <a:t>     </a:t>
            </a:r>
            <a:r>
              <a:rPr lang="en-US" altLang="zh-CN" sz="2000">
                <a:latin typeface="Times New Roman" panose="02020603050405020304" charset="0"/>
                <a:cs typeface="Times New Roman" panose="02020603050405020304" charset="0"/>
              </a:rPr>
              <a:t>  TensorFlow2.2</a:t>
            </a:r>
            <a:r>
              <a:rPr lang="zh-CN" altLang="en-US" sz="2000"/>
              <a:t>需要的</a:t>
            </a:r>
            <a:r>
              <a:rPr lang="en-US" altLang="zh-CN" sz="2000">
                <a:latin typeface="Times New Roman" panose="02020603050405020304" charset="0"/>
                <a:cs typeface="Times New Roman" panose="02020603050405020304" charset="0"/>
              </a:rPr>
              <a:t>GPU</a:t>
            </a:r>
            <a:r>
              <a:rPr lang="zh-CN" altLang="en-US" sz="2000"/>
              <a:t>算力至少在</a:t>
            </a:r>
            <a:r>
              <a:rPr lang="en-US" altLang="zh-CN" sz="2000">
                <a:latin typeface="Times New Roman" panose="02020603050405020304" charset="0"/>
                <a:cs typeface="Times New Roman" panose="02020603050405020304" charset="0"/>
              </a:rPr>
              <a:t>3.5</a:t>
            </a:r>
            <a:r>
              <a:rPr lang="zh-CN" altLang="en-US" sz="2000"/>
              <a:t>以上，</a:t>
            </a:r>
            <a:r>
              <a:rPr lang="en-US" altLang="zh-CN" sz="2000"/>
              <a:t>CUDA</a:t>
            </a:r>
            <a:r>
              <a:rPr lang="zh-CN" altLang="en-US" sz="2000"/>
              <a:t>为</a:t>
            </a:r>
            <a:r>
              <a:rPr lang="en-US" altLang="zh-CN" sz="2000">
                <a:latin typeface="Times New Roman" panose="02020603050405020304" charset="0"/>
                <a:cs typeface="Times New Roman" panose="02020603050405020304" charset="0"/>
              </a:rPr>
              <a:t>10.1</a:t>
            </a:r>
            <a:r>
              <a:rPr lang="zh-CN" altLang="en-US" sz="2000"/>
              <a:t>，但一般大于</a:t>
            </a:r>
            <a:r>
              <a:rPr lang="en-US" altLang="zh-CN" sz="2000">
                <a:latin typeface="Times New Roman" panose="02020603050405020304" charset="0"/>
                <a:cs typeface="Times New Roman" panose="02020603050405020304" charset="0"/>
              </a:rPr>
              <a:t>10.1</a:t>
            </a:r>
            <a:r>
              <a:rPr lang="zh-CN" altLang="en-US" sz="2000"/>
              <a:t>也可以，因为高版本</a:t>
            </a:r>
            <a:r>
              <a:rPr lang="en-US" altLang="zh-CN" sz="2000">
                <a:latin typeface="Times New Roman" panose="02020603050405020304" charset="0"/>
                <a:cs typeface="Times New Roman" panose="02020603050405020304" charset="0"/>
              </a:rPr>
              <a:t>CUDA</a:t>
            </a:r>
            <a:r>
              <a:rPr lang="zh-CN" altLang="en-US" sz="2000"/>
              <a:t>可以向下兼容。</a:t>
            </a:r>
            <a:endParaRPr lang="zh-CN" altLang="en-US" sz="20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微信图片_20220329201657"/>
          <p:cNvPicPr>
            <a:picLocks noChangeAspect="1"/>
          </p:cNvPicPr>
          <p:nvPr/>
        </p:nvPicPr>
        <p:blipFill>
          <a:blip r:embed="rId1">
            <a:alphaModFix amt="60000"/>
          </a:blip>
          <a:srcRect r="24046"/>
          <a:stretch>
            <a:fillRect/>
          </a:stretch>
        </p:blipFill>
        <p:spPr>
          <a:xfrm>
            <a:off x="6983095" y="0"/>
            <a:ext cx="5208905" cy="6027420"/>
          </a:xfrm>
          <a:prstGeom prst="rect">
            <a:avLst/>
          </a:prstGeom>
          <a:effectLst/>
        </p:spPr>
      </p:pic>
      <p:sp>
        <p:nvSpPr>
          <p:cNvPr id="13" name="等腰三角形 12"/>
          <p:cNvSpPr/>
          <p:nvPr/>
        </p:nvSpPr>
        <p:spPr>
          <a:xfrm rot="16200000" flipV="1">
            <a:off x="-1099284" y="1444859"/>
            <a:ext cx="6166851" cy="3968283"/>
          </a:xfrm>
          <a:prstGeom prst="triangl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zh-CN" altLang="en-US" sz="2400">
              <a:solidFill>
                <a:prstClr val="white"/>
              </a:solidFill>
              <a:ea typeface="字魂58号-创中黑" panose="00000500000000000000" pitchFamily="2" charset="-122"/>
              <a:cs typeface="+mn-lt"/>
              <a:sym typeface="字魂58号-创中黑" panose="00000500000000000000" pitchFamily="2" charset="-122"/>
            </a:endParaRPr>
          </a:p>
        </p:txBody>
      </p:sp>
      <p:cxnSp>
        <p:nvCxnSpPr>
          <p:cNvPr id="14" name="直接连接符 13"/>
          <p:cNvCxnSpPr/>
          <p:nvPr/>
        </p:nvCxnSpPr>
        <p:spPr>
          <a:xfrm flipH="1">
            <a:off x="9535887" y="-1743"/>
            <a:ext cx="2656115" cy="220282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等腰三角形 14"/>
          <p:cNvSpPr/>
          <p:nvPr/>
        </p:nvSpPr>
        <p:spPr>
          <a:xfrm rot="16200000" flipV="1">
            <a:off x="3899720" y="2151953"/>
            <a:ext cx="1015660" cy="653564"/>
          </a:xfrm>
          <a:prstGeom prst="triangl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zh-CN" altLang="en-US" sz="2400">
              <a:solidFill>
                <a:prstClr val="white"/>
              </a:solidFill>
              <a:ea typeface="字魂58号-创中黑" panose="00000500000000000000" pitchFamily="2" charset="-122"/>
              <a:cs typeface="+mn-lt"/>
              <a:sym typeface="字魂58号-创中黑" panose="00000500000000000000" pitchFamily="2" charset="-122"/>
            </a:endParaRPr>
          </a:p>
        </p:txBody>
      </p:sp>
      <p:cxnSp>
        <p:nvCxnSpPr>
          <p:cNvPr id="16" name="直接连接符 15"/>
          <p:cNvCxnSpPr/>
          <p:nvPr/>
        </p:nvCxnSpPr>
        <p:spPr>
          <a:xfrm flipH="1">
            <a:off x="3577997" y="4234307"/>
            <a:ext cx="1762125" cy="149161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4840859" y="1970901"/>
            <a:ext cx="2849880" cy="101473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6000" dirty="0">
                <a:solidFill>
                  <a:schemeClr val="tx1">
                    <a:lumMod val="75000"/>
                    <a:lumOff val="25000"/>
                  </a:schemeClr>
                </a:solidFill>
                <a:ea typeface="字魂58号-创中黑" panose="00000500000000000000" pitchFamily="2" charset="-122"/>
                <a:cs typeface="+mn-lt"/>
                <a:sym typeface="字魂58号-创中黑" panose="00000500000000000000" pitchFamily="2" charset="-122"/>
              </a:rPr>
              <a:t>PART 01</a:t>
            </a:r>
            <a:endParaRPr lang="en-US" altLang="zh-CN" sz="6000" dirty="0">
              <a:solidFill>
                <a:schemeClr val="tx1">
                  <a:lumMod val="75000"/>
                  <a:lumOff val="25000"/>
                </a:schemeClr>
              </a:solidFill>
              <a:ea typeface="字魂58号-创中黑" panose="00000500000000000000" pitchFamily="2" charset="-122"/>
              <a:cs typeface="+mn-lt"/>
              <a:sym typeface="字魂58号-创中黑" panose="00000500000000000000" pitchFamily="2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4840859" y="3038719"/>
            <a:ext cx="3230880" cy="70675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认识</a:t>
            </a:r>
            <a:r>
              <a:rPr lang="zh-CN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目标检测</a:t>
            </a:r>
            <a:endParaRPr lang="zh-CN" altLang="en-US" sz="4000" dirty="0">
              <a:solidFill>
                <a:schemeClr val="tx1">
                  <a:lumMod val="75000"/>
                  <a:lumOff val="25000"/>
                </a:schemeClr>
              </a:solidFill>
              <a:ea typeface="字魂58号-创中黑" panose="00000500000000000000" pitchFamily="2" charset="-122"/>
              <a:sym typeface="字魂58号-创中黑" panose="00000500000000000000" pitchFamily="2" charset="-122"/>
            </a:endParaRPr>
          </a:p>
        </p:txBody>
      </p:sp>
      <p:sp>
        <p:nvSpPr>
          <p:cNvPr id="20" name="任意多边形 19"/>
          <p:cNvSpPr/>
          <p:nvPr/>
        </p:nvSpPr>
        <p:spPr>
          <a:xfrm>
            <a:off x="10445469" y="5500915"/>
            <a:ext cx="1746531" cy="1357087"/>
          </a:xfrm>
          <a:custGeom>
            <a:avLst/>
            <a:gdLst>
              <a:gd name="connsiteX0" fmla="*/ 1319464 w 1319464"/>
              <a:gd name="connsiteY0" fmla="*/ 0 h 1025247"/>
              <a:gd name="connsiteX1" fmla="*/ 1319464 w 1319464"/>
              <a:gd name="connsiteY1" fmla="*/ 1025247 h 1025247"/>
              <a:gd name="connsiteX2" fmla="*/ 0 w 1319464"/>
              <a:gd name="connsiteY2" fmla="*/ 1025247 h 1025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19464" h="1025247">
                <a:moveTo>
                  <a:pt x="1319464" y="0"/>
                </a:moveTo>
                <a:lnTo>
                  <a:pt x="1319464" y="1025247"/>
                </a:lnTo>
                <a:lnTo>
                  <a:pt x="0" y="1025247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5">
              <a:ea typeface="字魂58号-创中黑" panose="00000500000000000000" pitchFamily="2" charset="-122"/>
              <a:cs typeface="+mn-lt"/>
              <a:sym typeface="字魂58号-创中黑" panose="00000500000000000000" pitchFamily="2" charset="-122"/>
            </a:endParaRPr>
          </a:p>
        </p:txBody>
      </p:sp>
      <p:cxnSp>
        <p:nvCxnSpPr>
          <p:cNvPr id="21" name="直接连接符 20"/>
          <p:cNvCxnSpPr/>
          <p:nvPr/>
        </p:nvCxnSpPr>
        <p:spPr>
          <a:xfrm flipH="1">
            <a:off x="9727812" y="6378595"/>
            <a:ext cx="578056" cy="47940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图片 5" descr="微信图片_20220329205605"/>
          <p:cNvPicPr>
            <a:picLocks noChangeAspect="1"/>
          </p:cNvPicPr>
          <p:nvPr/>
        </p:nvPicPr>
        <p:blipFill>
          <a:blip r:embed="rId2">
            <a:lum bright="12000" contrast="-30000"/>
          </a:blip>
          <a:stretch>
            <a:fillRect/>
          </a:stretch>
        </p:blipFill>
        <p:spPr>
          <a:xfrm>
            <a:off x="200025" y="0"/>
            <a:ext cx="2562860" cy="9791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直接连接符 41"/>
          <p:cNvCxnSpPr/>
          <p:nvPr/>
        </p:nvCxnSpPr>
        <p:spPr>
          <a:xfrm>
            <a:off x="0" y="635000"/>
            <a:ext cx="4229100" cy="0"/>
          </a:xfrm>
          <a:prstGeom prst="line">
            <a:avLst/>
          </a:prstGeom>
          <a:ln>
            <a:solidFill>
              <a:srgbClr val="E3CAB4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/>
        </p:nvCxnSpPr>
        <p:spPr>
          <a:xfrm>
            <a:off x="7962900" y="635000"/>
            <a:ext cx="4229100" cy="0"/>
          </a:xfrm>
          <a:prstGeom prst="line">
            <a:avLst/>
          </a:prstGeom>
          <a:ln>
            <a:solidFill>
              <a:srgbClr val="E3CAB4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文本框 43"/>
          <p:cNvSpPr txBox="1"/>
          <p:nvPr/>
        </p:nvSpPr>
        <p:spPr>
          <a:xfrm>
            <a:off x="4212917" y="345292"/>
            <a:ext cx="3766185" cy="5835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3200" dirty="0"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环境搭建</a:t>
            </a:r>
            <a:r>
              <a:rPr lang="en-US" altLang="zh-CN" sz="3200" dirty="0"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:</a:t>
            </a:r>
            <a:r>
              <a:rPr lang="en-US" altLang="zh-CN" sz="3200" dirty="0">
                <a:latin typeface="Times New Roman" panose="02020603050405020304" charset="0"/>
                <a:ea typeface="字魂58号-创中黑" panose="00000500000000000000" pitchFamily="2" charset="-122"/>
                <a:cs typeface="Times New Roman" panose="02020603050405020304" charset="0"/>
                <a:sym typeface="字魂58号-创中黑" panose="00000500000000000000" pitchFamily="2" charset="-122"/>
              </a:rPr>
              <a:t>Two-Stage</a:t>
            </a:r>
            <a:endParaRPr lang="en-US" altLang="zh-CN" sz="3200" dirty="0">
              <a:latin typeface="Times New Roman" panose="02020603050405020304" charset="0"/>
              <a:ea typeface="字魂58号-创中黑" panose="00000500000000000000" pitchFamily="2" charset="-122"/>
              <a:cs typeface="Times New Roman" panose="02020603050405020304" charset="0"/>
              <a:sym typeface="字魂58号-创中黑" panose="00000500000000000000" pitchFamily="2" charset="-122"/>
            </a:endParaRPr>
          </a:p>
        </p:txBody>
      </p:sp>
      <p:pic>
        <p:nvPicPr>
          <p:cNvPr id="41" name="图片 40" descr="微信图片_20220329205605"/>
          <p:cNvPicPr>
            <a:picLocks noChangeAspect="1"/>
          </p:cNvPicPr>
          <p:nvPr/>
        </p:nvPicPr>
        <p:blipFill>
          <a:blip r:embed="rId1">
            <a:lum bright="12000" contrast="-30000"/>
          </a:blip>
          <a:stretch>
            <a:fillRect/>
          </a:stretch>
        </p:blipFill>
        <p:spPr>
          <a:xfrm>
            <a:off x="98425" y="0"/>
            <a:ext cx="1760220" cy="67246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264920" y="894715"/>
            <a:ext cx="9525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400">
                <a:latin typeface="Times New Roman" panose="02020603050405020304" charset="0"/>
                <a:cs typeface="Times New Roman" panose="02020603050405020304" charset="0"/>
              </a:rPr>
              <a:t>版本</a:t>
            </a:r>
            <a:r>
              <a:rPr lang="zh-CN" altLang="en-US" sz="2400">
                <a:latin typeface="Times New Roman" panose="02020603050405020304" charset="0"/>
                <a:cs typeface="Times New Roman" panose="02020603050405020304" charset="0"/>
              </a:rPr>
              <a:t>问题</a:t>
            </a:r>
            <a:endParaRPr lang="zh-CN" altLang="en-US" sz="24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264920" y="3429000"/>
            <a:ext cx="11304270" cy="20631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000"/>
              <a:t>我的</a:t>
            </a:r>
            <a:r>
              <a:rPr lang="zh-CN" altLang="en-US" sz="2000"/>
              <a:t>配置：</a:t>
            </a:r>
            <a:endParaRPr lang="zh-CN" altLang="en-US" sz="2000"/>
          </a:p>
          <a:p>
            <a:r>
              <a:rPr lang="zh-CN" altLang="en-US" sz="2000"/>
              <a:t>解释器版本：</a:t>
            </a:r>
            <a:r>
              <a:rPr lang="en-US" altLang="zh-CN" sz="2000">
                <a:latin typeface="Times New Roman" panose="02020603050405020304" charset="0"/>
                <a:cs typeface="Times New Roman" panose="02020603050405020304" charset="0"/>
              </a:rPr>
              <a:t>3.8</a:t>
            </a:r>
            <a:endParaRPr lang="zh-CN" altLang="en-US" sz="200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zh-CN" altLang="en-US" sz="2000"/>
              <a:t>库的版本：</a:t>
            </a:r>
            <a:r>
              <a:rPr lang="en-US" altLang="zh-CN" sz="2000">
                <a:latin typeface="Times New Roman" panose="02020603050405020304" charset="0"/>
                <a:cs typeface="Times New Roman" panose="02020603050405020304" charset="0"/>
              </a:rPr>
              <a:t>2.2</a:t>
            </a:r>
            <a:endParaRPr lang="zh-CN" altLang="en-US" sz="200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zh-CN" sz="2000">
                <a:latin typeface="Times New Roman" panose="02020603050405020304" charset="0"/>
                <a:cs typeface="Times New Roman" panose="02020603050405020304" charset="0"/>
              </a:rPr>
              <a:t>CUDA</a:t>
            </a:r>
            <a:r>
              <a:rPr lang="zh-CN" altLang="en-US" sz="2000"/>
              <a:t>版本：</a:t>
            </a:r>
            <a:r>
              <a:rPr lang="en-US" altLang="zh-CN" sz="2000">
                <a:latin typeface="Times New Roman" panose="02020603050405020304" charset="0"/>
                <a:cs typeface="Times New Roman" panose="02020603050405020304" charset="0"/>
              </a:rPr>
              <a:t>11.0</a:t>
            </a:r>
            <a:endParaRPr lang="zh-CN" altLang="en-US" sz="200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zh-CN" sz="2000">
                <a:latin typeface="Times New Roman" panose="02020603050405020304" charset="0"/>
                <a:cs typeface="Times New Roman" panose="02020603050405020304" charset="0"/>
              </a:rPr>
              <a:t>GPU</a:t>
            </a:r>
            <a:r>
              <a:rPr lang="zh-CN" altLang="en-US" sz="2000"/>
              <a:t>型号：</a:t>
            </a:r>
            <a:r>
              <a:rPr lang="zh-CN" altLang="en-US" sz="2000">
                <a:latin typeface="Times New Roman" panose="02020603050405020304" charset="0"/>
                <a:cs typeface="Times New Roman" panose="02020603050405020304" charset="0"/>
              </a:rPr>
              <a:t>GeForce</a:t>
            </a:r>
            <a:r>
              <a:rPr lang="zh-CN" altLang="en-US" sz="2000"/>
              <a:t>系列图灵架构的</a:t>
            </a:r>
            <a:r>
              <a:rPr lang="en-US" altLang="zh-CN" sz="2000">
                <a:latin typeface="Times New Roman" panose="02020603050405020304" charset="0"/>
                <a:cs typeface="Times New Roman" panose="02020603050405020304" charset="0"/>
              </a:rPr>
              <a:t>RTX 2080Ti</a:t>
            </a:r>
            <a:endParaRPr lang="zh-CN" altLang="en-US" sz="2000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zh-CN" altLang="en-US" sz="2000"/>
          </a:p>
          <a:p>
            <a:endParaRPr lang="zh-CN" altLang="en-US" sz="2000"/>
          </a:p>
          <a:p>
            <a:endParaRPr lang="zh-CN" altLang="en-US" sz="2000"/>
          </a:p>
          <a:p>
            <a:endParaRPr lang="zh-CN" altLang="en-US" sz="2000"/>
          </a:p>
          <a:p>
            <a:endParaRPr lang="en-US" altLang="zh-CN" sz="2000"/>
          </a:p>
        </p:txBody>
      </p:sp>
      <p:sp>
        <p:nvSpPr>
          <p:cNvPr id="5" name="文本框 4"/>
          <p:cNvSpPr txBox="1"/>
          <p:nvPr/>
        </p:nvSpPr>
        <p:spPr>
          <a:xfrm>
            <a:off x="822960" y="1519555"/>
            <a:ext cx="10774045" cy="16300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     </a:t>
            </a:r>
            <a:r>
              <a:rPr lang="en-US" altLang="zh-CN" sz="2000"/>
              <a:t> </a:t>
            </a:r>
            <a:r>
              <a:rPr lang="zh-CN" altLang="en-US" sz="2000"/>
              <a:t>但是如果算法框架一定需要特定版本的</a:t>
            </a:r>
            <a:r>
              <a:rPr lang="en-US" altLang="zh-CN" sz="2000">
                <a:latin typeface="Times New Roman" panose="02020603050405020304" charset="0"/>
                <a:cs typeface="Times New Roman" panose="02020603050405020304" charset="0"/>
              </a:rPr>
              <a:t>CUDA</a:t>
            </a:r>
            <a:r>
              <a:rPr lang="zh-CN" altLang="en-US" sz="2000"/>
              <a:t>话，但是不需要二次编译，那么可以安装cudatoolkit</a:t>
            </a:r>
            <a:r>
              <a:rPr lang="en-US" altLang="zh-CN" sz="2000"/>
              <a:t>=</a:t>
            </a:r>
            <a:r>
              <a:rPr lang="zh-CN" altLang="en-US" sz="2000"/>
              <a:t>某版本，如果需要二次编译，那么只能重装</a:t>
            </a:r>
            <a:r>
              <a:rPr lang="en-US" altLang="zh-CN" sz="2000"/>
              <a:t>CUDA</a:t>
            </a:r>
            <a:r>
              <a:rPr lang="zh-CN" altLang="en-US" sz="2000"/>
              <a:t>和</a:t>
            </a:r>
            <a:r>
              <a:rPr lang="en-US" altLang="zh-CN" sz="2000"/>
              <a:t>cuDNN</a:t>
            </a:r>
            <a:r>
              <a:rPr lang="zh-CN" altLang="en-US" sz="2000"/>
              <a:t>。</a:t>
            </a:r>
            <a:endParaRPr lang="zh-CN" altLang="en-US" sz="2000"/>
          </a:p>
          <a:p>
            <a:endParaRPr lang="zh-CN" altLang="en-US" sz="2000"/>
          </a:p>
          <a:p>
            <a:pPr indent="457200"/>
            <a:r>
              <a:rPr lang="zh-CN" altLang="en-US" sz="2000"/>
              <a:t>另外，在</a:t>
            </a:r>
            <a:r>
              <a:rPr lang="en-US" altLang="zh-CN" sz="2000"/>
              <a:t>AutoDL</a:t>
            </a:r>
            <a:r>
              <a:rPr lang="zh-CN" altLang="en-US" sz="2000"/>
              <a:t>这个平台，只有</a:t>
            </a:r>
            <a:r>
              <a:rPr lang="zh-CN" altLang="en-US" sz="2000">
                <a:latin typeface="Times New Roman" panose="02020603050405020304" charset="0"/>
                <a:cs typeface="Times New Roman" panose="02020603050405020304" charset="0"/>
              </a:rPr>
              <a:t>cuda11.1</a:t>
            </a:r>
            <a:r>
              <a:rPr lang="zh-CN" altLang="en-US" sz="2000"/>
              <a:t>及以上版本才能用</a:t>
            </a:r>
            <a:r>
              <a:rPr lang="zh-CN" altLang="en-US" sz="2000">
                <a:latin typeface="Times New Roman" panose="02020603050405020304" charset="0"/>
                <a:cs typeface="Times New Roman" panose="02020603050405020304" charset="0"/>
              </a:rPr>
              <a:t>3060、3090、3080Ti、A40，A100，A4000、A5000</a:t>
            </a:r>
            <a:r>
              <a:rPr lang="zh-CN" altLang="en-US" sz="2000"/>
              <a:t>等安培架构的卡。</a:t>
            </a:r>
            <a:endParaRPr lang="zh-CN" altLang="en-US" sz="20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直接连接符 41"/>
          <p:cNvCxnSpPr/>
          <p:nvPr/>
        </p:nvCxnSpPr>
        <p:spPr>
          <a:xfrm>
            <a:off x="0" y="635000"/>
            <a:ext cx="4229100" cy="0"/>
          </a:xfrm>
          <a:prstGeom prst="line">
            <a:avLst/>
          </a:prstGeom>
          <a:ln>
            <a:solidFill>
              <a:srgbClr val="E3CAB4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/>
        </p:nvCxnSpPr>
        <p:spPr>
          <a:xfrm>
            <a:off x="7962900" y="635000"/>
            <a:ext cx="4229100" cy="0"/>
          </a:xfrm>
          <a:prstGeom prst="line">
            <a:avLst/>
          </a:prstGeom>
          <a:ln>
            <a:solidFill>
              <a:srgbClr val="E3CAB4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文本框 43"/>
          <p:cNvSpPr txBox="1"/>
          <p:nvPr/>
        </p:nvSpPr>
        <p:spPr>
          <a:xfrm>
            <a:off x="4212917" y="345292"/>
            <a:ext cx="3766185" cy="5835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3200" dirty="0"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环境搭建</a:t>
            </a:r>
            <a:r>
              <a:rPr lang="en-US" altLang="zh-CN" sz="3200" dirty="0"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:</a:t>
            </a:r>
            <a:r>
              <a:rPr lang="en-US" altLang="zh-CN" sz="3200" dirty="0">
                <a:latin typeface="Times New Roman" panose="02020603050405020304" charset="0"/>
                <a:ea typeface="字魂58号-创中黑" panose="00000500000000000000" pitchFamily="2" charset="-122"/>
                <a:cs typeface="Times New Roman" panose="02020603050405020304" charset="0"/>
                <a:sym typeface="字魂58号-创中黑" panose="00000500000000000000" pitchFamily="2" charset="-122"/>
              </a:rPr>
              <a:t>Two-Stage</a:t>
            </a:r>
            <a:endParaRPr lang="en-US" altLang="zh-CN" sz="3200" dirty="0">
              <a:latin typeface="Times New Roman" panose="02020603050405020304" charset="0"/>
              <a:ea typeface="字魂58号-创中黑" panose="00000500000000000000" pitchFamily="2" charset="-122"/>
              <a:cs typeface="Times New Roman" panose="02020603050405020304" charset="0"/>
              <a:sym typeface="字魂58号-创中黑" panose="00000500000000000000" pitchFamily="2" charset="-122"/>
            </a:endParaRPr>
          </a:p>
        </p:txBody>
      </p:sp>
      <p:pic>
        <p:nvPicPr>
          <p:cNvPr id="41" name="图片 40" descr="微信图片_20220329205605"/>
          <p:cNvPicPr>
            <a:picLocks noChangeAspect="1"/>
          </p:cNvPicPr>
          <p:nvPr/>
        </p:nvPicPr>
        <p:blipFill>
          <a:blip r:embed="rId1">
            <a:lum bright="12000" contrast="-30000"/>
          </a:blip>
          <a:stretch>
            <a:fillRect/>
          </a:stretch>
        </p:blipFill>
        <p:spPr>
          <a:xfrm>
            <a:off x="98425" y="0"/>
            <a:ext cx="1760220" cy="67246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16915" y="842645"/>
            <a:ext cx="11304270" cy="11518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sz="2000"/>
              <a:t>1</a:t>
            </a:r>
            <a:r>
              <a:rPr lang="zh-CN" altLang="en-US" sz="2000"/>
              <a:t>，安装</a:t>
            </a:r>
            <a:r>
              <a:rPr lang="en-US" altLang="zh-CN" sz="2000"/>
              <a:t>TensorFlow 2.2</a:t>
            </a:r>
            <a:r>
              <a:rPr lang="zh-CN" altLang="en-US" sz="2000"/>
              <a:t>版本</a:t>
            </a:r>
            <a:endParaRPr lang="zh-CN" altLang="en-US" sz="2000"/>
          </a:p>
          <a:p>
            <a:r>
              <a:rPr sz="2000"/>
              <a:t>https://tensorflow.google.cn/install/pip?hl=zh-cn#system-install</a:t>
            </a:r>
            <a:endParaRPr lang="zh-CN" altLang="en-US" sz="2000"/>
          </a:p>
          <a:p>
            <a:r>
              <a:rPr lang="zh-CN" altLang="en-US" sz="2000"/>
              <a:t>使用命令：pip3 install --user --upgrade tensorflow</a:t>
            </a:r>
            <a:r>
              <a:rPr lang="en-US" altLang="zh-CN" sz="2000"/>
              <a:t>=2.2.0</a:t>
            </a:r>
            <a:r>
              <a:rPr lang="zh-CN" altLang="en-US" sz="2000"/>
              <a:t>或者</a:t>
            </a:r>
            <a:r>
              <a:rPr lang="en-US" altLang="zh-CN" sz="2000"/>
              <a:t>conda install tensorflow-gpu=2.2.0</a:t>
            </a:r>
            <a:endParaRPr lang="zh-CN" altLang="en-US" sz="2000"/>
          </a:p>
          <a:p>
            <a:endParaRPr lang="zh-CN" altLang="en-US" sz="2000"/>
          </a:p>
          <a:p>
            <a:endParaRPr lang="zh-CN" altLang="en-US" sz="2000"/>
          </a:p>
          <a:p>
            <a:endParaRPr lang="zh-CN" altLang="en-US" sz="2000"/>
          </a:p>
          <a:p>
            <a:endParaRPr lang="en-US" altLang="zh-CN" sz="2000"/>
          </a:p>
        </p:txBody>
      </p:sp>
      <p:pic>
        <p:nvPicPr>
          <p:cNvPr id="5" name="图片 4" descr="@XSH1HNI_WQ048L4Z7}`A(S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057275" y="2077085"/>
            <a:ext cx="9576435" cy="45224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直接连接符 41"/>
          <p:cNvCxnSpPr/>
          <p:nvPr/>
        </p:nvCxnSpPr>
        <p:spPr>
          <a:xfrm>
            <a:off x="0" y="635000"/>
            <a:ext cx="4229100" cy="0"/>
          </a:xfrm>
          <a:prstGeom prst="line">
            <a:avLst/>
          </a:prstGeom>
          <a:ln>
            <a:solidFill>
              <a:srgbClr val="E3CAB4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/>
        </p:nvCxnSpPr>
        <p:spPr>
          <a:xfrm>
            <a:off x="7962900" y="635000"/>
            <a:ext cx="4229100" cy="0"/>
          </a:xfrm>
          <a:prstGeom prst="line">
            <a:avLst/>
          </a:prstGeom>
          <a:ln>
            <a:solidFill>
              <a:srgbClr val="E3CAB4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文本框 43"/>
          <p:cNvSpPr txBox="1"/>
          <p:nvPr/>
        </p:nvSpPr>
        <p:spPr>
          <a:xfrm>
            <a:off x="4212917" y="345292"/>
            <a:ext cx="3766185" cy="5835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3200" dirty="0"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环境搭建</a:t>
            </a:r>
            <a:r>
              <a:rPr lang="en-US" altLang="zh-CN" sz="3200" dirty="0"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:</a:t>
            </a:r>
            <a:r>
              <a:rPr lang="en-US" altLang="zh-CN" sz="3200" dirty="0">
                <a:latin typeface="Times New Roman" panose="02020603050405020304" charset="0"/>
                <a:ea typeface="字魂58号-创中黑" panose="00000500000000000000" pitchFamily="2" charset="-122"/>
                <a:cs typeface="Times New Roman" panose="02020603050405020304" charset="0"/>
                <a:sym typeface="字魂58号-创中黑" panose="00000500000000000000" pitchFamily="2" charset="-122"/>
              </a:rPr>
              <a:t>Two-Stage</a:t>
            </a:r>
            <a:endParaRPr lang="en-US" altLang="zh-CN" sz="3200" dirty="0">
              <a:latin typeface="Times New Roman" panose="02020603050405020304" charset="0"/>
              <a:ea typeface="字魂58号-创中黑" panose="00000500000000000000" pitchFamily="2" charset="-122"/>
              <a:cs typeface="Times New Roman" panose="02020603050405020304" charset="0"/>
              <a:sym typeface="字魂58号-创中黑" panose="00000500000000000000" pitchFamily="2" charset="-122"/>
            </a:endParaRPr>
          </a:p>
        </p:txBody>
      </p:sp>
      <p:pic>
        <p:nvPicPr>
          <p:cNvPr id="41" name="图片 40" descr="微信图片_20220329205605"/>
          <p:cNvPicPr>
            <a:picLocks noChangeAspect="1"/>
          </p:cNvPicPr>
          <p:nvPr/>
        </p:nvPicPr>
        <p:blipFill>
          <a:blip r:embed="rId1">
            <a:lum bright="12000" contrast="-30000"/>
          </a:blip>
          <a:stretch>
            <a:fillRect/>
          </a:stretch>
        </p:blipFill>
        <p:spPr>
          <a:xfrm>
            <a:off x="98425" y="0"/>
            <a:ext cx="1760220" cy="67246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16915" y="929005"/>
            <a:ext cx="11304270" cy="15151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sz="2000"/>
              <a:t>2</a:t>
            </a:r>
            <a:r>
              <a:rPr lang="zh-CN" altLang="en-US" sz="2000"/>
              <a:t>，安装编译工具</a:t>
            </a:r>
            <a:r>
              <a:rPr lang="en-US" altLang="zh-CN" sz="2000"/>
              <a:t>protoc</a:t>
            </a:r>
            <a:endParaRPr lang="zh-CN" altLang="en-US" sz="2000"/>
          </a:p>
          <a:p>
            <a:r>
              <a:rPr lang="zh-CN" altLang="en-US" sz="2000"/>
              <a:t>https://github.com/protocolbuffers/protobuf/releases/tag/v3.13.0</a:t>
            </a:r>
            <a:endParaRPr lang="zh-CN" altLang="en-US" sz="2000"/>
          </a:p>
          <a:p>
            <a:r>
              <a:rPr lang="zh-CN" altLang="en-US" sz="2000"/>
              <a:t>上传；解压</a:t>
            </a:r>
            <a:r>
              <a:rPr lang="en-US" altLang="zh-CN" sz="2000"/>
              <a:t>unzip </a:t>
            </a:r>
            <a:r>
              <a:rPr lang="zh-CN" altLang="en-US" sz="2000"/>
              <a:t>protoc-3.13.0-linux-x86_64.zip</a:t>
            </a:r>
            <a:r>
              <a:rPr lang="en-US" altLang="zh-CN" sz="2000"/>
              <a:t> -d protoc</a:t>
            </a:r>
            <a:r>
              <a:rPr lang="zh-CN" altLang="en-US" sz="2000"/>
              <a:t>；删除；添加</a:t>
            </a:r>
            <a:r>
              <a:rPr lang="zh-CN" altLang="en-US" sz="2000"/>
              <a:t>并更新环境</a:t>
            </a:r>
            <a:r>
              <a:rPr lang="zh-CN" altLang="en-US" sz="2000"/>
              <a:t>变量：</a:t>
            </a:r>
            <a:endParaRPr lang="zh-CN" altLang="en-US" sz="2000"/>
          </a:p>
          <a:p>
            <a:r>
              <a:rPr lang="zh-CN" altLang="en-US" sz="2000"/>
              <a:t>echo "export PATH=/usr/local/protoc/bin/:${PATH} \n" &gt;&gt; ~/.bashrc</a:t>
            </a:r>
            <a:endParaRPr lang="zh-CN" altLang="en-US" sz="2000"/>
          </a:p>
          <a:p>
            <a:r>
              <a:rPr lang="zh-CN" altLang="en-US" sz="2000"/>
              <a:t>source ~/.bashrc &amp;&amp; ldconfig</a:t>
            </a:r>
            <a:endParaRPr lang="zh-CN" altLang="en-US" sz="2000"/>
          </a:p>
          <a:p>
            <a:endParaRPr lang="zh-CN" altLang="en-US" sz="2000"/>
          </a:p>
          <a:p>
            <a:endParaRPr lang="zh-CN" altLang="en-US" sz="2000"/>
          </a:p>
          <a:p>
            <a:endParaRPr lang="zh-CN" altLang="en-US" sz="2000"/>
          </a:p>
          <a:p>
            <a:endParaRPr lang="zh-CN" altLang="en-US" sz="2000"/>
          </a:p>
          <a:p>
            <a:endParaRPr lang="zh-CN" altLang="en-US" sz="2000"/>
          </a:p>
          <a:p>
            <a:endParaRPr lang="en-US" altLang="zh-CN" sz="2000"/>
          </a:p>
        </p:txBody>
      </p:sp>
      <p:pic>
        <p:nvPicPr>
          <p:cNvPr id="2" name="图片 1" descr="D9[8GE5@X]2OT71DF1K]EFF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716915" y="2700655"/>
            <a:ext cx="6396355" cy="3437255"/>
          </a:xfrm>
          <a:prstGeom prst="rect">
            <a:avLst/>
          </a:prstGeom>
        </p:spPr>
      </p:pic>
      <p:pic>
        <p:nvPicPr>
          <p:cNvPr id="5" name="图片 4" descr="WYQOLG9RB0XN~~6I($6MPKD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3766185" y="2738120"/>
            <a:ext cx="2877185" cy="3433445"/>
          </a:xfrm>
          <a:prstGeom prst="rect">
            <a:avLst/>
          </a:prstGeom>
        </p:spPr>
      </p:pic>
      <p:pic>
        <p:nvPicPr>
          <p:cNvPr id="6" name="图片 5" descr="LU[8J3TT$15IG)TN~H4PEUI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6997700" y="2700655"/>
            <a:ext cx="3502025" cy="34436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直接连接符 41"/>
          <p:cNvCxnSpPr/>
          <p:nvPr/>
        </p:nvCxnSpPr>
        <p:spPr>
          <a:xfrm>
            <a:off x="0" y="635000"/>
            <a:ext cx="4229100" cy="0"/>
          </a:xfrm>
          <a:prstGeom prst="line">
            <a:avLst/>
          </a:prstGeom>
          <a:ln>
            <a:solidFill>
              <a:srgbClr val="E3CAB4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/>
        </p:nvCxnSpPr>
        <p:spPr>
          <a:xfrm>
            <a:off x="7962900" y="635000"/>
            <a:ext cx="4229100" cy="0"/>
          </a:xfrm>
          <a:prstGeom prst="line">
            <a:avLst/>
          </a:prstGeom>
          <a:ln>
            <a:solidFill>
              <a:srgbClr val="E3CAB4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文本框 43"/>
          <p:cNvSpPr txBox="1"/>
          <p:nvPr/>
        </p:nvSpPr>
        <p:spPr>
          <a:xfrm>
            <a:off x="4212917" y="345292"/>
            <a:ext cx="3766185" cy="5835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3200" dirty="0"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环境搭建</a:t>
            </a:r>
            <a:r>
              <a:rPr lang="en-US" altLang="zh-CN" sz="3200" dirty="0"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:</a:t>
            </a:r>
            <a:r>
              <a:rPr lang="en-US" altLang="zh-CN" sz="3200" dirty="0">
                <a:latin typeface="Times New Roman" panose="02020603050405020304" charset="0"/>
                <a:ea typeface="字魂58号-创中黑" panose="00000500000000000000" pitchFamily="2" charset="-122"/>
                <a:cs typeface="Times New Roman" panose="02020603050405020304" charset="0"/>
                <a:sym typeface="字魂58号-创中黑" panose="00000500000000000000" pitchFamily="2" charset="-122"/>
              </a:rPr>
              <a:t>Two-Stage</a:t>
            </a:r>
            <a:endParaRPr lang="en-US" altLang="zh-CN" sz="3200" dirty="0">
              <a:latin typeface="Times New Roman" panose="02020603050405020304" charset="0"/>
              <a:ea typeface="字魂58号-创中黑" panose="00000500000000000000" pitchFamily="2" charset="-122"/>
              <a:cs typeface="Times New Roman" panose="02020603050405020304" charset="0"/>
              <a:sym typeface="字魂58号-创中黑" panose="00000500000000000000" pitchFamily="2" charset="-122"/>
            </a:endParaRPr>
          </a:p>
        </p:txBody>
      </p:sp>
      <p:pic>
        <p:nvPicPr>
          <p:cNvPr id="41" name="图片 40" descr="微信图片_20220329205605"/>
          <p:cNvPicPr>
            <a:picLocks noChangeAspect="1"/>
          </p:cNvPicPr>
          <p:nvPr/>
        </p:nvPicPr>
        <p:blipFill>
          <a:blip r:embed="rId1">
            <a:lum bright="12000" contrast="-30000"/>
          </a:blip>
          <a:stretch>
            <a:fillRect/>
          </a:stretch>
        </p:blipFill>
        <p:spPr>
          <a:xfrm>
            <a:off x="98425" y="0"/>
            <a:ext cx="1760220" cy="67246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16915" y="871220"/>
            <a:ext cx="11304270" cy="47180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sz="2000"/>
              <a:t>3</a:t>
            </a:r>
            <a:r>
              <a:rPr lang="zh-CN" altLang="en-US" sz="2000"/>
              <a:t>，</a:t>
            </a:r>
            <a:r>
              <a:rPr lang="en-US" altLang="zh-CN" sz="2000"/>
              <a:t>git clone</a:t>
            </a:r>
            <a:r>
              <a:rPr lang="zh-CN" altLang="en-US" sz="2000"/>
              <a:t>下载</a:t>
            </a:r>
            <a:r>
              <a:rPr lang="en-US" altLang="zh-CN" sz="2000"/>
              <a:t>models</a:t>
            </a:r>
            <a:r>
              <a:rPr lang="zh-CN" altLang="en-US" sz="2000"/>
              <a:t>项目</a:t>
            </a:r>
            <a:endParaRPr lang="zh-CN" altLang="en-US" sz="2000"/>
          </a:p>
          <a:p>
            <a:r>
              <a:rPr lang="en-US" altLang="zh-CN" sz="2000"/>
              <a:t>git clone https://github.com/tensorflow/models.git</a:t>
            </a:r>
            <a:endParaRPr lang="en-US" altLang="zh-CN" sz="2000"/>
          </a:p>
          <a:p>
            <a:r>
              <a:rPr lang="en-US" altLang="zh-CN" sz="2000"/>
              <a:t>4</a:t>
            </a:r>
            <a:r>
              <a:rPr lang="zh-CN" altLang="en-US" sz="2000"/>
              <a:t>，编译</a:t>
            </a:r>
            <a:r>
              <a:rPr lang="en-US" altLang="zh-CN" sz="2000"/>
              <a:t>p</a:t>
            </a:r>
            <a:r>
              <a:rPr lang="en-US" altLang="zh-CN" sz="2000"/>
              <a:t>roto</a:t>
            </a:r>
            <a:r>
              <a:rPr lang="zh-CN" altLang="en-US" sz="2000"/>
              <a:t>文件</a:t>
            </a:r>
            <a:endParaRPr lang="zh-CN" altLang="en-US" sz="2000"/>
          </a:p>
          <a:p>
            <a:r>
              <a:rPr lang="en-US" altLang="zh-CN" sz="2000"/>
              <a:t>cd autodl-tmp/models/research</a:t>
            </a:r>
            <a:endParaRPr lang="en-US" altLang="zh-CN" sz="2000"/>
          </a:p>
          <a:p>
            <a:r>
              <a:rPr lang="en-US" altLang="zh-CN" sz="2000"/>
              <a:t>protoc object_detection/protos/*.proto --python_out=.</a:t>
            </a:r>
            <a:endParaRPr lang="en-US" altLang="zh-CN" sz="2000"/>
          </a:p>
          <a:p>
            <a:r>
              <a:rPr lang="en-US" altLang="zh-CN" sz="2000"/>
              <a:t>5</a:t>
            </a:r>
            <a:r>
              <a:rPr lang="zh-CN" altLang="en-US" sz="2000"/>
              <a:t>，安装</a:t>
            </a:r>
            <a:r>
              <a:rPr lang="en-US" altLang="zh-CN" sz="2000"/>
              <a:t>COCO API</a:t>
            </a:r>
            <a:endParaRPr lang="en-US" altLang="zh-CN" sz="2000"/>
          </a:p>
          <a:p>
            <a:r>
              <a:rPr lang="zh-CN" altLang="en-US" sz="2000"/>
              <a:t>pip install cython</a:t>
            </a:r>
            <a:endParaRPr lang="zh-CN" altLang="en-US" sz="2000"/>
          </a:p>
          <a:p>
            <a:r>
              <a:rPr lang="zh-CN" altLang="en-US" sz="2000"/>
              <a:t>pip install git+https://github.com/philferriere/cocoapi.git#subdirectory=PythonAPI</a:t>
            </a:r>
            <a:endParaRPr lang="zh-CN" altLang="en-US" sz="2000"/>
          </a:p>
          <a:p>
            <a:r>
              <a:rPr lang="en-US" altLang="zh-CN" sz="2000"/>
              <a:t>6</a:t>
            </a:r>
            <a:r>
              <a:rPr lang="zh-CN" altLang="en-US" sz="2000"/>
              <a:t>，安装</a:t>
            </a:r>
            <a:r>
              <a:rPr lang="en-US" altLang="zh-CN" sz="2000"/>
              <a:t>TensorFlow Object Detection API</a:t>
            </a:r>
            <a:endParaRPr lang="en-US" altLang="zh-CN" sz="2000"/>
          </a:p>
          <a:p>
            <a:r>
              <a:rPr lang="zh-CN" altLang="en-US" sz="2000"/>
              <a:t>将 object_detection/packages/tf2 下的 setup.py 文件复制至 research 目录中来 </a:t>
            </a:r>
            <a:endParaRPr lang="zh-CN" altLang="en-US" sz="2000"/>
          </a:p>
          <a:p>
            <a:r>
              <a:rPr lang="zh-CN" altLang="en-US" sz="2000"/>
              <a:t>接下来安装 API：python -m pip install .</a:t>
            </a:r>
            <a:endParaRPr lang="zh-CN" altLang="en-US" sz="2000"/>
          </a:p>
          <a:p>
            <a:r>
              <a:rPr lang="en-US" altLang="zh-CN" sz="2000"/>
              <a:t>7</a:t>
            </a:r>
            <a:r>
              <a:rPr lang="zh-CN" altLang="en-US" sz="2000"/>
              <a:t>，测试整个</a:t>
            </a:r>
            <a:r>
              <a:rPr lang="en-US" altLang="zh-CN" sz="2000"/>
              <a:t>API</a:t>
            </a:r>
            <a:r>
              <a:rPr lang="zh-CN" altLang="en-US" sz="2000"/>
              <a:t>是否安装</a:t>
            </a:r>
            <a:r>
              <a:rPr lang="zh-CN" altLang="en-US" sz="2000"/>
              <a:t>成功</a:t>
            </a:r>
            <a:endParaRPr lang="zh-CN" altLang="en-US" sz="2000"/>
          </a:p>
          <a:p>
            <a:r>
              <a:rPr lang="zh-CN" altLang="en-US" sz="2000"/>
              <a:t>python object_detection/builders/model_builder_tf2_test.py</a:t>
            </a:r>
            <a:endParaRPr lang="zh-CN" altLang="en-US" sz="2000"/>
          </a:p>
          <a:p>
            <a:endParaRPr lang="zh-CN" altLang="en-US" sz="2000"/>
          </a:p>
          <a:p>
            <a:endParaRPr lang="zh-CN" altLang="en-US" sz="2000"/>
          </a:p>
          <a:p>
            <a:endParaRPr lang="en-US" altLang="zh-CN" sz="2000"/>
          </a:p>
        </p:txBody>
      </p:sp>
      <p:pic>
        <p:nvPicPr>
          <p:cNvPr id="4" name="图片 3" descr="7U[802$URN(G2GQ$LI7ZAK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092835" y="5081905"/>
            <a:ext cx="8676640" cy="15430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直接连接符 41"/>
          <p:cNvCxnSpPr/>
          <p:nvPr/>
        </p:nvCxnSpPr>
        <p:spPr>
          <a:xfrm>
            <a:off x="0" y="635000"/>
            <a:ext cx="4229100" cy="0"/>
          </a:xfrm>
          <a:prstGeom prst="line">
            <a:avLst/>
          </a:prstGeom>
          <a:ln>
            <a:solidFill>
              <a:srgbClr val="E3CAB4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/>
        </p:nvCxnSpPr>
        <p:spPr>
          <a:xfrm>
            <a:off x="7962900" y="635000"/>
            <a:ext cx="4229100" cy="0"/>
          </a:xfrm>
          <a:prstGeom prst="line">
            <a:avLst/>
          </a:prstGeom>
          <a:ln>
            <a:solidFill>
              <a:srgbClr val="E3CAB4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文本框 43"/>
          <p:cNvSpPr txBox="1"/>
          <p:nvPr/>
        </p:nvSpPr>
        <p:spPr>
          <a:xfrm>
            <a:off x="4212917" y="345292"/>
            <a:ext cx="3766185" cy="5835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3200" dirty="0"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环境搭建</a:t>
            </a:r>
            <a:r>
              <a:rPr lang="en-US" altLang="zh-CN" sz="3200" dirty="0"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:</a:t>
            </a:r>
            <a:r>
              <a:rPr lang="en-US" altLang="zh-CN" sz="3200" dirty="0">
                <a:latin typeface="Times New Roman" panose="02020603050405020304" charset="0"/>
                <a:ea typeface="字魂58号-创中黑" panose="00000500000000000000" pitchFamily="2" charset="-122"/>
                <a:cs typeface="Times New Roman" panose="02020603050405020304" charset="0"/>
                <a:sym typeface="字魂58号-创中黑" panose="00000500000000000000" pitchFamily="2" charset="-122"/>
              </a:rPr>
              <a:t>Two-Stage</a:t>
            </a:r>
            <a:endParaRPr lang="en-US" altLang="zh-CN" sz="3200" dirty="0">
              <a:latin typeface="Times New Roman" panose="02020603050405020304" charset="0"/>
              <a:ea typeface="字魂58号-创中黑" panose="00000500000000000000" pitchFamily="2" charset="-122"/>
              <a:cs typeface="Times New Roman" panose="02020603050405020304" charset="0"/>
              <a:sym typeface="字魂58号-创中黑" panose="00000500000000000000" pitchFamily="2" charset="-122"/>
            </a:endParaRPr>
          </a:p>
        </p:txBody>
      </p:sp>
      <p:pic>
        <p:nvPicPr>
          <p:cNvPr id="41" name="图片 40" descr="微信图片_20220329205605"/>
          <p:cNvPicPr>
            <a:picLocks noChangeAspect="1"/>
          </p:cNvPicPr>
          <p:nvPr/>
        </p:nvPicPr>
        <p:blipFill>
          <a:blip r:embed="rId1">
            <a:lum bright="12000" contrast="-30000"/>
          </a:blip>
          <a:stretch>
            <a:fillRect/>
          </a:stretch>
        </p:blipFill>
        <p:spPr>
          <a:xfrm>
            <a:off x="98425" y="0"/>
            <a:ext cx="1760220" cy="67246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40030" y="882650"/>
            <a:ext cx="12072620" cy="7734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sz="2000"/>
              <a:t>8</a:t>
            </a:r>
            <a:r>
              <a:rPr lang="zh-CN" altLang="en-US" sz="2000"/>
              <a:t>，下载</a:t>
            </a:r>
            <a:r>
              <a:rPr lang="en-US" altLang="zh-CN" sz="2000"/>
              <a:t>faster r-cnn</a:t>
            </a:r>
            <a:r>
              <a:rPr lang="zh-CN" altLang="en-US" sz="2000"/>
              <a:t>模型</a:t>
            </a:r>
            <a:endParaRPr lang="zh-CN" altLang="en-US" sz="2000"/>
          </a:p>
          <a:p>
            <a:r>
              <a:rPr lang="zh-CN" altLang="en-US" sz="2000"/>
              <a:t>https://github.com/tensorflow/models/blob/master/research/object_detection/g3doc/tf2_detection_zoo.md</a:t>
            </a:r>
            <a:endParaRPr lang="zh-CN" altLang="en-US" sz="2000"/>
          </a:p>
          <a:p>
            <a:endParaRPr lang="zh-CN" altLang="en-US" sz="2000"/>
          </a:p>
          <a:p>
            <a:endParaRPr lang="en-US" altLang="zh-CN" sz="2000"/>
          </a:p>
        </p:txBody>
      </p:sp>
      <p:pic>
        <p:nvPicPr>
          <p:cNvPr id="5" name="图片 4" descr="J6GWIM8(@5C4(@$KN0Z`H0Y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613410" y="1656080"/>
            <a:ext cx="10706100" cy="261937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86410" y="4383405"/>
            <a:ext cx="1049655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上传；解压</a:t>
            </a:r>
            <a:r>
              <a:rPr lang="en-US" altLang="zh-CN">
                <a:sym typeface="+mn-ea"/>
              </a:rPr>
              <a:t>tar -zxvf </a:t>
            </a:r>
            <a:r>
              <a:rPr lang="zh-CN" altLang="en-US">
                <a:sym typeface="+mn-ea"/>
              </a:rPr>
              <a:t>autodl-tmp/object_detection/saved_model/faster_rcnn_inception_resnet_v2_640x640_coco17_tpu-8.tar.gz；</a:t>
            </a:r>
            <a:r>
              <a:rPr lang="zh-CN" altLang="en-US">
                <a:sym typeface="+mn-ea"/>
              </a:rPr>
              <a:t>删除；</a:t>
            </a:r>
            <a:endParaRPr lang="zh-CN" altLang="en-US">
              <a:sym typeface="+mn-ea"/>
            </a:endParaRPr>
          </a:p>
        </p:txBody>
      </p:sp>
      <p:pic>
        <p:nvPicPr>
          <p:cNvPr id="8" name="图片 7" descr="_~7OV}_T[AO%SS9A6~(Q%(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466850" y="5101590"/>
            <a:ext cx="8391525" cy="16383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直接连接符 41"/>
          <p:cNvCxnSpPr/>
          <p:nvPr/>
        </p:nvCxnSpPr>
        <p:spPr>
          <a:xfrm>
            <a:off x="0" y="635000"/>
            <a:ext cx="4229100" cy="0"/>
          </a:xfrm>
          <a:prstGeom prst="line">
            <a:avLst/>
          </a:prstGeom>
          <a:ln>
            <a:solidFill>
              <a:srgbClr val="E3CAB4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/>
        </p:nvCxnSpPr>
        <p:spPr>
          <a:xfrm>
            <a:off x="7962900" y="635000"/>
            <a:ext cx="4229100" cy="0"/>
          </a:xfrm>
          <a:prstGeom prst="line">
            <a:avLst/>
          </a:prstGeom>
          <a:ln>
            <a:solidFill>
              <a:srgbClr val="E3CAB4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文本框 43"/>
          <p:cNvSpPr txBox="1"/>
          <p:nvPr/>
        </p:nvSpPr>
        <p:spPr>
          <a:xfrm>
            <a:off x="4212917" y="345292"/>
            <a:ext cx="3766185" cy="5835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3200" dirty="0"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环境搭建</a:t>
            </a:r>
            <a:r>
              <a:rPr lang="en-US" altLang="zh-CN" sz="3200" dirty="0"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:</a:t>
            </a:r>
            <a:r>
              <a:rPr lang="en-US" altLang="zh-CN" sz="3200" dirty="0">
                <a:latin typeface="Times New Roman" panose="02020603050405020304" charset="0"/>
                <a:ea typeface="字魂58号-创中黑" panose="00000500000000000000" pitchFamily="2" charset="-122"/>
                <a:cs typeface="Times New Roman" panose="02020603050405020304" charset="0"/>
                <a:sym typeface="字魂58号-创中黑" panose="00000500000000000000" pitchFamily="2" charset="-122"/>
              </a:rPr>
              <a:t>Two-Stage</a:t>
            </a:r>
            <a:endParaRPr lang="en-US" altLang="zh-CN" sz="3200" dirty="0">
              <a:latin typeface="Times New Roman" panose="02020603050405020304" charset="0"/>
              <a:ea typeface="字魂58号-创中黑" panose="00000500000000000000" pitchFamily="2" charset="-122"/>
              <a:cs typeface="Times New Roman" panose="02020603050405020304" charset="0"/>
              <a:sym typeface="字魂58号-创中黑" panose="00000500000000000000" pitchFamily="2" charset="-122"/>
            </a:endParaRPr>
          </a:p>
        </p:txBody>
      </p:sp>
      <p:pic>
        <p:nvPicPr>
          <p:cNvPr id="41" name="图片 40" descr="微信图片_20220329205605"/>
          <p:cNvPicPr>
            <a:picLocks noChangeAspect="1"/>
          </p:cNvPicPr>
          <p:nvPr/>
        </p:nvPicPr>
        <p:blipFill>
          <a:blip r:embed="rId1">
            <a:lum bright="12000" contrast="-30000"/>
          </a:blip>
          <a:stretch>
            <a:fillRect/>
          </a:stretch>
        </p:blipFill>
        <p:spPr>
          <a:xfrm>
            <a:off x="98425" y="0"/>
            <a:ext cx="1760220" cy="67246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55320" y="1044575"/>
            <a:ext cx="10906125" cy="17348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000"/>
              <a:t>将autodl-tmp/models/research/object_detection/data/下的文件mscoco_label_map.pbtxt复制</a:t>
            </a:r>
            <a:r>
              <a:rPr lang="zh-CN" altLang="en-US" sz="2000"/>
              <a:t>到autodl-tmp/object_detection/saved_model。</a:t>
            </a:r>
            <a:endParaRPr lang="zh-CN" altLang="en-US" sz="2000"/>
          </a:p>
          <a:p>
            <a:endParaRPr lang="zh-CN" altLang="en-US" sz="2000"/>
          </a:p>
          <a:p>
            <a:r>
              <a:rPr lang="en-US" altLang="zh-CN" sz="2000"/>
              <a:t>9</a:t>
            </a:r>
            <a:r>
              <a:rPr lang="zh-CN" altLang="en-US" sz="2000"/>
              <a:t>，在autodl-tmp/object_detection下新建四个文件夹</a:t>
            </a:r>
            <a:r>
              <a:rPr lang="en-US" altLang="zh-CN" sz="2000"/>
              <a:t>test_iamge,out_image,test_video,out_video,</a:t>
            </a:r>
            <a:endParaRPr lang="en-US" altLang="zh-CN" sz="2000"/>
          </a:p>
          <a:p>
            <a:r>
              <a:rPr lang="zh-CN" altLang="en-US" sz="2000"/>
              <a:t>自主编写两个脚本文件</a:t>
            </a:r>
            <a:r>
              <a:rPr lang="en-US" altLang="zh-CN" sz="2000"/>
              <a:t>image_detect.py,video_detect.py</a:t>
            </a:r>
            <a:r>
              <a:rPr lang="zh-CN" altLang="en-US" sz="2000"/>
              <a:t>。</a:t>
            </a:r>
            <a:endParaRPr lang="zh-CN" altLang="en-US" sz="2000"/>
          </a:p>
        </p:txBody>
      </p:sp>
      <p:pic>
        <p:nvPicPr>
          <p:cNvPr id="2" name="图片 1" descr="Y$_RQ@_H1Q21@P)$O}1P1XI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2921000" y="2779395"/>
            <a:ext cx="5676900" cy="39338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直接连接符 41"/>
          <p:cNvCxnSpPr/>
          <p:nvPr/>
        </p:nvCxnSpPr>
        <p:spPr>
          <a:xfrm>
            <a:off x="0" y="635000"/>
            <a:ext cx="4229100" cy="0"/>
          </a:xfrm>
          <a:prstGeom prst="line">
            <a:avLst/>
          </a:prstGeom>
          <a:ln>
            <a:solidFill>
              <a:srgbClr val="E3CAB4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/>
        </p:nvCxnSpPr>
        <p:spPr>
          <a:xfrm>
            <a:off x="7962900" y="635000"/>
            <a:ext cx="4229100" cy="0"/>
          </a:xfrm>
          <a:prstGeom prst="line">
            <a:avLst/>
          </a:prstGeom>
          <a:ln>
            <a:solidFill>
              <a:srgbClr val="E3CAB4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文本框 43"/>
          <p:cNvSpPr txBox="1"/>
          <p:nvPr/>
        </p:nvSpPr>
        <p:spPr>
          <a:xfrm>
            <a:off x="4212917" y="345292"/>
            <a:ext cx="3766185" cy="5835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3200" dirty="0"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环境搭建</a:t>
            </a:r>
            <a:r>
              <a:rPr lang="en-US" altLang="zh-CN" sz="3200" dirty="0"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:</a:t>
            </a:r>
            <a:r>
              <a:rPr lang="en-US" altLang="zh-CN" sz="3200" dirty="0">
                <a:latin typeface="Times New Roman" panose="02020603050405020304" charset="0"/>
                <a:ea typeface="字魂58号-创中黑" panose="00000500000000000000" pitchFamily="2" charset="-122"/>
                <a:cs typeface="Times New Roman" panose="02020603050405020304" charset="0"/>
                <a:sym typeface="字魂58号-创中黑" panose="00000500000000000000" pitchFamily="2" charset="-122"/>
              </a:rPr>
              <a:t>Two-Stage</a:t>
            </a:r>
            <a:endParaRPr lang="en-US" altLang="zh-CN" sz="3200" dirty="0">
              <a:latin typeface="Times New Roman" panose="02020603050405020304" charset="0"/>
              <a:ea typeface="字魂58号-创中黑" panose="00000500000000000000" pitchFamily="2" charset="-122"/>
              <a:cs typeface="Times New Roman" panose="02020603050405020304" charset="0"/>
              <a:sym typeface="字魂58号-创中黑" panose="00000500000000000000" pitchFamily="2" charset="-122"/>
            </a:endParaRPr>
          </a:p>
        </p:txBody>
      </p:sp>
      <p:pic>
        <p:nvPicPr>
          <p:cNvPr id="41" name="图片 40" descr="微信图片_20220329205605"/>
          <p:cNvPicPr>
            <a:picLocks noChangeAspect="1"/>
          </p:cNvPicPr>
          <p:nvPr/>
        </p:nvPicPr>
        <p:blipFill>
          <a:blip r:embed="rId1">
            <a:lum bright="12000" contrast="-30000"/>
          </a:blip>
          <a:stretch>
            <a:fillRect/>
          </a:stretch>
        </p:blipFill>
        <p:spPr>
          <a:xfrm>
            <a:off x="98425" y="0"/>
            <a:ext cx="1760220" cy="672465"/>
          </a:xfrm>
          <a:prstGeom prst="rect">
            <a:avLst/>
          </a:prstGeom>
        </p:spPr>
      </p:pic>
      <p:pic>
        <p:nvPicPr>
          <p:cNvPr id="4" name="图片 3" descr="0A0([3{CCLJD21[GZDRY)3A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1209040"/>
            <a:ext cx="5888355" cy="5013325"/>
          </a:xfrm>
          <a:prstGeom prst="rect">
            <a:avLst/>
          </a:prstGeom>
        </p:spPr>
      </p:pic>
      <p:pic>
        <p:nvPicPr>
          <p:cNvPr id="6" name="图片 5" descr="QZRU20VAQ~5B15[U%`6SZMM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5387975" y="1209040"/>
            <a:ext cx="6818630" cy="49072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直接连接符 41"/>
          <p:cNvCxnSpPr/>
          <p:nvPr/>
        </p:nvCxnSpPr>
        <p:spPr>
          <a:xfrm>
            <a:off x="0" y="635000"/>
            <a:ext cx="4229100" cy="0"/>
          </a:xfrm>
          <a:prstGeom prst="line">
            <a:avLst/>
          </a:prstGeom>
          <a:ln>
            <a:solidFill>
              <a:srgbClr val="E3CAB4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/>
        </p:nvCxnSpPr>
        <p:spPr>
          <a:xfrm>
            <a:off x="7962900" y="635000"/>
            <a:ext cx="4229100" cy="0"/>
          </a:xfrm>
          <a:prstGeom prst="line">
            <a:avLst/>
          </a:prstGeom>
          <a:ln>
            <a:solidFill>
              <a:srgbClr val="E3CAB4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文本框 43"/>
          <p:cNvSpPr txBox="1"/>
          <p:nvPr/>
        </p:nvSpPr>
        <p:spPr>
          <a:xfrm>
            <a:off x="4212917" y="345292"/>
            <a:ext cx="3766185" cy="5835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3200" dirty="0"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环境搭建</a:t>
            </a:r>
            <a:r>
              <a:rPr lang="en-US" altLang="zh-CN" sz="3200" dirty="0"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:</a:t>
            </a:r>
            <a:r>
              <a:rPr lang="en-US" altLang="zh-CN" sz="3200" dirty="0">
                <a:latin typeface="Times New Roman" panose="02020603050405020304" charset="0"/>
                <a:ea typeface="字魂58号-创中黑" panose="00000500000000000000" pitchFamily="2" charset="-122"/>
                <a:cs typeface="Times New Roman" panose="02020603050405020304" charset="0"/>
                <a:sym typeface="字魂58号-创中黑" panose="00000500000000000000" pitchFamily="2" charset="-122"/>
              </a:rPr>
              <a:t>Two-Stage</a:t>
            </a:r>
            <a:endParaRPr lang="en-US" altLang="zh-CN" sz="3200" dirty="0">
              <a:latin typeface="Times New Roman" panose="02020603050405020304" charset="0"/>
              <a:ea typeface="字魂58号-创中黑" panose="00000500000000000000" pitchFamily="2" charset="-122"/>
              <a:cs typeface="Times New Roman" panose="02020603050405020304" charset="0"/>
              <a:sym typeface="字魂58号-创中黑" panose="00000500000000000000" pitchFamily="2" charset="-122"/>
            </a:endParaRPr>
          </a:p>
        </p:txBody>
      </p:sp>
      <p:pic>
        <p:nvPicPr>
          <p:cNvPr id="41" name="图片 40" descr="微信图片_20220329205605"/>
          <p:cNvPicPr>
            <a:picLocks noChangeAspect="1"/>
          </p:cNvPicPr>
          <p:nvPr/>
        </p:nvPicPr>
        <p:blipFill>
          <a:blip r:embed="rId1">
            <a:lum bright="12000" contrast="-30000"/>
          </a:blip>
          <a:stretch>
            <a:fillRect/>
          </a:stretch>
        </p:blipFill>
        <p:spPr>
          <a:xfrm>
            <a:off x="98425" y="0"/>
            <a:ext cx="1760220" cy="67246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53795" y="1239520"/>
            <a:ext cx="8933180" cy="4670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Arial" panose="020B0604020202020204" pitchFamily="34" charset="0"/>
              <a:buNone/>
            </a:pPr>
            <a:r>
              <a:rPr lang="zh-CN" altLang="en-US" sz="2400"/>
              <a:t>检测代码核心内容：</a:t>
            </a:r>
            <a:endParaRPr lang="zh-CN" altLang="en-US" sz="2400"/>
          </a:p>
          <a:p>
            <a:pPr indent="0">
              <a:buFont typeface="Arial" panose="020B0604020202020204" pitchFamily="34" charset="0"/>
              <a:buNone/>
            </a:pPr>
            <a:endParaRPr lang="zh-CN" altLang="en-US" sz="2000" b="1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b="1"/>
              <a:t>detections = detect_fn(input_tensor) </a:t>
            </a:r>
            <a:r>
              <a:rPr lang="zh-CN" altLang="en-US" sz="2000"/>
              <a:t>  # 物体检测 </a:t>
            </a:r>
            <a:endParaRPr lang="zh-CN" altLang="en-US" sz="2000"/>
          </a:p>
          <a:p>
            <a:r>
              <a:rPr lang="zh-CN" altLang="en-US" sz="2000"/>
              <a:t>detech_fn的返回字典包括4个内容： </a:t>
            </a:r>
            <a:endParaRPr lang="zh-CN" altLang="en-US" sz="20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/>
              <a:t>detection_scores、detection_classes、num_detections、detection_boxes </a:t>
            </a:r>
            <a:endParaRPr lang="zh-CN" altLang="en-US" sz="2000"/>
          </a:p>
          <a:p>
            <a:endParaRPr lang="zh-CN" altLang="en-US" sz="2000"/>
          </a:p>
          <a:p>
            <a:r>
              <a:rPr lang="en-US" altLang="zh-CN" sz="2000"/>
              <a:t>1</a:t>
            </a:r>
            <a:r>
              <a:rPr lang="zh-CN" altLang="en-US" sz="2000"/>
              <a:t>，detection_scores：表示检测到的是某类物体的概率，按从小到大排序 </a:t>
            </a:r>
            <a:endParaRPr lang="zh-CN" altLang="en-US" sz="2000"/>
          </a:p>
          <a:p>
            <a:endParaRPr lang="zh-CN" altLang="en-US" sz="2000"/>
          </a:p>
          <a:p>
            <a:r>
              <a:rPr lang="en-US" altLang="zh-CN" sz="2000"/>
              <a:t>2</a:t>
            </a:r>
            <a:r>
              <a:rPr lang="zh-CN" altLang="en-US" sz="2000"/>
              <a:t>，detection_classes：检测到的物体所属类别编号</a:t>
            </a:r>
            <a:endParaRPr lang="zh-CN" altLang="en-US" sz="2000"/>
          </a:p>
          <a:p>
            <a:endParaRPr lang="zh-CN" altLang="en-US" sz="2000"/>
          </a:p>
          <a:p>
            <a:r>
              <a:rPr lang="en-US" altLang="zh-CN" sz="2000"/>
              <a:t>3</a:t>
            </a:r>
            <a:r>
              <a:rPr lang="zh-CN" altLang="en-US" sz="2000"/>
              <a:t>，num_detections：检测到的物体个数 </a:t>
            </a:r>
            <a:endParaRPr lang="zh-CN" altLang="en-US" sz="2000"/>
          </a:p>
          <a:p>
            <a:endParaRPr lang="zh-CN" altLang="en-US" sz="2000"/>
          </a:p>
          <a:p>
            <a:r>
              <a:rPr lang="en-US" altLang="zh-CN" sz="2000"/>
              <a:t>4</a:t>
            </a:r>
            <a:r>
              <a:rPr lang="zh-CN" altLang="en-US" sz="2000"/>
              <a:t>，detection_boxes：检测到的物体框的坐标值</a:t>
            </a:r>
            <a:endParaRPr lang="zh-CN" altLang="en-US" sz="20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直接连接符 41"/>
          <p:cNvCxnSpPr/>
          <p:nvPr/>
        </p:nvCxnSpPr>
        <p:spPr>
          <a:xfrm>
            <a:off x="0" y="635000"/>
            <a:ext cx="4229100" cy="0"/>
          </a:xfrm>
          <a:prstGeom prst="line">
            <a:avLst/>
          </a:prstGeom>
          <a:ln>
            <a:solidFill>
              <a:srgbClr val="E3CAB4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/>
        </p:nvCxnSpPr>
        <p:spPr>
          <a:xfrm>
            <a:off x="7962900" y="635000"/>
            <a:ext cx="4229100" cy="0"/>
          </a:xfrm>
          <a:prstGeom prst="line">
            <a:avLst/>
          </a:prstGeom>
          <a:ln>
            <a:solidFill>
              <a:srgbClr val="E3CAB4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文本框 43"/>
          <p:cNvSpPr txBox="1"/>
          <p:nvPr/>
        </p:nvSpPr>
        <p:spPr>
          <a:xfrm>
            <a:off x="4212917" y="345292"/>
            <a:ext cx="3766185" cy="5835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3200" dirty="0"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环境搭建</a:t>
            </a:r>
            <a:r>
              <a:rPr lang="en-US" altLang="zh-CN" sz="3200" dirty="0"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:</a:t>
            </a:r>
            <a:r>
              <a:rPr lang="en-US" altLang="zh-CN" sz="3200" dirty="0">
                <a:latin typeface="Times New Roman" panose="02020603050405020304" charset="0"/>
                <a:ea typeface="字魂58号-创中黑" panose="00000500000000000000" pitchFamily="2" charset="-122"/>
                <a:cs typeface="Times New Roman" panose="02020603050405020304" charset="0"/>
                <a:sym typeface="字魂58号-创中黑" panose="00000500000000000000" pitchFamily="2" charset="-122"/>
              </a:rPr>
              <a:t>Two-Stage</a:t>
            </a:r>
            <a:endParaRPr lang="en-US" altLang="zh-CN" sz="3200" dirty="0">
              <a:latin typeface="Times New Roman" panose="02020603050405020304" charset="0"/>
              <a:ea typeface="字魂58号-创中黑" panose="00000500000000000000" pitchFamily="2" charset="-122"/>
              <a:cs typeface="Times New Roman" panose="02020603050405020304" charset="0"/>
              <a:sym typeface="字魂58号-创中黑" panose="00000500000000000000" pitchFamily="2" charset="-122"/>
            </a:endParaRPr>
          </a:p>
        </p:txBody>
      </p:sp>
      <p:pic>
        <p:nvPicPr>
          <p:cNvPr id="41" name="图片 40" descr="微信图片_20220329205605"/>
          <p:cNvPicPr>
            <a:picLocks noChangeAspect="1"/>
          </p:cNvPicPr>
          <p:nvPr/>
        </p:nvPicPr>
        <p:blipFill>
          <a:blip r:embed="rId1">
            <a:lum bright="12000" contrast="-30000"/>
          </a:blip>
          <a:stretch>
            <a:fillRect/>
          </a:stretch>
        </p:blipFill>
        <p:spPr>
          <a:xfrm>
            <a:off x="98425" y="0"/>
            <a:ext cx="1760220" cy="672465"/>
          </a:xfrm>
          <a:prstGeom prst="rect">
            <a:avLst/>
          </a:prstGeom>
        </p:spPr>
      </p:pic>
      <p:pic>
        <p:nvPicPr>
          <p:cNvPr id="4" name="图片 3" descr="@EGE0%GOUGOBU3%}~%8R)V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618615" y="849630"/>
            <a:ext cx="8954135" cy="60083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直接连接符 41"/>
          <p:cNvCxnSpPr/>
          <p:nvPr/>
        </p:nvCxnSpPr>
        <p:spPr>
          <a:xfrm>
            <a:off x="0" y="635000"/>
            <a:ext cx="4229100" cy="0"/>
          </a:xfrm>
          <a:prstGeom prst="line">
            <a:avLst/>
          </a:prstGeom>
          <a:ln>
            <a:solidFill>
              <a:srgbClr val="E3CAB4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/>
        </p:nvCxnSpPr>
        <p:spPr>
          <a:xfrm>
            <a:off x="7962900" y="635000"/>
            <a:ext cx="4229100" cy="0"/>
          </a:xfrm>
          <a:prstGeom prst="line">
            <a:avLst/>
          </a:prstGeom>
          <a:ln>
            <a:solidFill>
              <a:srgbClr val="E3CAB4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文本框 43"/>
          <p:cNvSpPr txBox="1"/>
          <p:nvPr/>
        </p:nvSpPr>
        <p:spPr>
          <a:xfrm>
            <a:off x="4212917" y="345292"/>
            <a:ext cx="3766185" cy="5835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3200" dirty="0"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环境搭建</a:t>
            </a:r>
            <a:r>
              <a:rPr lang="en-US" altLang="zh-CN" sz="3200" dirty="0"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:</a:t>
            </a:r>
            <a:r>
              <a:rPr lang="en-US" altLang="zh-CN" sz="3200" dirty="0">
                <a:latin typeface="Times New Roman" panose="02020603050405020304" charset="0"/>
                <a:ea typeface="字魂58号-创中黑" panose="00000500000000000000" pitchFamily="2" charset="-122"/>
                <a:cs typeface="Times New Roman" panose="02020603050405020304" charset="0"/>
                <a:sym typeface="字魂58号-创中黑" panose="00000500000000000000" pitchFamily="2" charset="-122"/>
              </a:rPr>
              <a:t>Two-Stage</a:t>
            </a:r>
            <a:endParaRPr lang="en-US" altLang="zh-CN" sz="3200" dirty="0">
              <a:latin typeface="Times New Roman" panose="02020603050405020304" charset="0"/>
              <a:ea typeface="字魂58号-创中黑" panose="00000500000000000000" pitchFamily="2" charset="-122"/>
              <a:cs typeface="Times New Roman" panose="02020603050405020304" charset="0"/>
              <a:sym typeface="字魂58号-创中黑" panose="00000500000000000000" pitchFamily="2" charset="-122"/>
            </a:endParaRPr>
          </a:p>
        </p:txBody>
      </p:sp>
      <p:pic>
        <p:nvPicPr>
          <p:cNvPr id="41" name="图片 40" descr="微信图片_20220329205605"/>
          <p:cNvPicPr>
            <a:picLocks noChangeAspect="1"/>
          </p:cNvPicPr>
          <p:nvPr/>
        </p:nvPicPr>
        <p:blipFill>
          <a:blip r:embed="rId1">
            <a:lum bright="12000" contrast="-30000"/>
          </a:blip>
          <a:stretch>
            <a:fillRect/>
          </a:stretch>
        </p:blipFill>
        <p:spPr>
          <a:xfrm>
            <a:off x="98425" y="0"/>
            <a:ext cx="1760220" cy="672465"/>
          </a:xfrm>
          <a:prstGeom prst="rect">
            <a:avLst/>
          </a:prstGeom>
        </p:spPr>
      </p:pic>
      <p:pic>
        <p:nvPicPr>
          <p:cNvPr id="2" name="图片 1" descr="9E~2IP8HZ2K0XVO%4$J(REE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009015" y="803275"/>
            <a:ext cx="10102215" cy="60547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直接连接符 13"/>
          <p:cNvCxnSpPr/>
          <p:nvPr/>
        </p:nvCxnSpPr>
        <p:spPr>
          <a:xfrm>
            <a:off x="0" y="635000"/>
            <a:ext cx="4229100" cy="0"/>
          </a:xfrm>
          <a:prstGeom prst="line">
            <a:avLst/>
          </a:prstGeom>
          <a:ln>
            <a:solidFill>
              <a:srgbClr val="E3CAB4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7962900" y="635000"/>
            <a:ext cx="4229100" cy="0"/>
          </a:xfrm>
          <a:prstGeom prst="line">
            <a:avLst/>
          </a:prstGeom>
          <a:ln>
            <a:solidFill>
              <a:srgbClr val="E3CAB4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4322446" y="345292"/>
            <a:ext cx="3547110" cy="5835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3200" dirty="0"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认识目标检测</a:t>
            </a:r>
            <a:r>
              <a:rPr lang="en-US" altLang="zh-CN" sz="3200" dirty="0"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:</a:t>
            </a:r>
            <a:r>
              <a:rPr lang="zh-CN" altLang="en-US" sz="3200" dirty="0"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引</a:t>
            </a:r>
            <a:r>
              <a:rPr lang="zh-CN" altLang="en-US" sz="3200" dirty="0"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例</a:t>
            </a:r>
            <a:endParaRPr lang="zh-CN" altLang="en-US" sz="3200" dirty="0">
              <a:ea typeface="字魂58号-创中黑" panose="00000500000000000000" pitchFamily="2" charset="-122"/>
              <a:sym typeface="字魂58号-创中黑" panose="00000500000000000000" pitchFamily="2" charset="-122"/>
            </a:endParaRPr>
          </a:p>
        </p:txBody>
      </p:sp>
      <p:pic>
        <p:nvPicPr>
          <p:cNvPr id="6" name="图片 5" descr="微信图片_20220329205605"/>
          <p:cNvPicPr>
            <a:picLocks noChangeAspect="1"/>
          </p:cNvPicPr>
          <p:nvPr/>
        </p:nvPicPr>
        <p:blipFill>
          <a:blip r:embed="rId1">
            <a:lum bright="12000" contrast="-30000"/>
          </a:blip>
          <a:stretch>
            <a:fillRect/>
          </a:stretch>
        </p:blipFill>
        <p:spPr>
          <a:xfrm>
            <a:off x="98425" y="0"/>
            <a:ext cx="1760220" cy="67246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38835" y="869950"/>
            <a:ext cx="1093152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       </a:t>
            </a:r>
            <a:r>
              <a:rPr lang="zh-CN" altLang="en-US" sz="2000"/>
              <a:t>目标检测（物体检测）是计算机视觉的一个分支，是在图片或者视频里用最小矩形框框出目标物体位置，并进行分类的过程。</a:t>
            </a:r>
            <a:endParaRPr lang="zh-CN" altLang="en-US" sz="2000"/>
          </a:p>
        </p:txBody>
      </p:sp>
      <p:pic>
        <p:nvPicPr>
          <p:cNvPr id="3" name="图片 2" descr="4[15$XJK752JG@{`@~@E]X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rcRect/>
          <a:stretch>
            <a:fillRect/>
          </a:stretch>
        </p:blipFill>
        <p:spPr>
          <a:xfrm>
            <a:off x="839470" y="1633855"/>
            <a:ext cx="9759315" cy="46882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直接连接符 41"/>
          <p:cNvCxnSpPr/>
          <p:nvPr/>
        </p:nvCxnSpPr>
        <p:spPr>
          <a:xfrm>
            <a:off x="0" y="635000"/>
            <a:ext cx="4229100" cy="0"/>
          </a:xfrm>
          <a:prstGeom prst="line">
            <a:avLst/>
          </a:prstGeom>
          <a:ln>
            <a:solidFill>
              <a:srgbClr val="E3CAB4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/>
        </p:nvCxnSpPr>
        <p:spPr>
          <a:xfrm>
            <a:off x="7962900" y="635000"/>
            <a:ext cx="4229100" cy="0"/>
          </a:xfrm>
          <a:prstGeom prst="line">
            <a:avLst/>
          </a:prstGeom>
          <a:ln>
            <a:solidFill>
              <a:srgbClr val="E3CAB4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文本框 43"/>
          <p:cNvSpPr txBox="1"/>
          <p:nvPr/>
        </p:nvSpPr>
        <p:spPr>
          <a:xfrm>
            <a:off x="4212917" y="345292"/>
            <a:ext cx="3766185" cy="5835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3200" dirty="0"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环境搭建</a:t>
            </a:r>
            <a:r>
              <a:rPr lang="en-US" altLang="zh-CN" sz="3200" dirty="0"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:</a:t>
            </a:r>
            <a:r>
              <a:rPr lang="en-US" altLang="zh-CN" sz="3200" dirty="0">
                <a:latin typeface="Times New Roman" panose="02020603050405020304" charset="0"/>
                <a:ea typeface="字魂58号-创中黑" panose="00000500000000000000" pitchFamily="2" charset="-122"/>
                <a:cs typeface="Times New Roman" panose="02020603050405020304" charset="0"/>
                <a:sym typeface="字魂58号-创中黑" panose="00000500000000000000" pitchFamily="2" charset="-122"/>
              </a:rPr>
              <a:t>Two-Stage</a:t>
            </a:r>
            <a:endParaRPr lang="en-US" altLang="zh-CN" sz="3200" dirty="0">
              <a:latin typeface="Times New Roman" panose="02020603050405020304" charset="0"/>
              <a:ea typeface="字魂58号-创中黑" panose="00000500000000000000" pitchFamily="2" charset="-122"/>
              <a:cs typeface="Times New Roman" panose="02020603050405020304" charset="0"/>
              <a:sym typeface="字魂58号-创中黑" panose="00000500000000000000" pitchFamily="2" charset="-122"/>
            </a:endParaRPr>
          </a:p>
        </p:txBody>
      </p:sp>
      <p:pic>
        <p:nvPicPr>
          <p:cNvPr id="41" name="图片 40" descr="微信图片_20220329205605"/>
          <p:cNvPicPr>
            <a:picLocks noChangeAspect="1"/>
          </p:cNvPicPr>
          <p:nvPr/>
        </p:nvPicPr>
        <p:blipFill>
          <a:blip r:embed="rId1">
            <a:lum bright="12000" contrast="-30000"/>
          </a:blip>
          <a:stretch>
            <a:fillRect/>
          </a:stretch>
        </p:blipFill>
        <p:spPr>
          <a:xfrm>
            <a:off x="98425" y="0"/>
            <a:ext cx="1760220" cy="672465"/>
          </a:xfrm>
          <a:prstGeom prst="rect">
            <a:avLst/>
          </a:prstGeom>
        </p:spPr>
      </p:pic>
      <p:pic>
        <p:nvPicPr>
          <p:cNvPr id="3" name="图片 2" descr="21FPAVYLRT@X56)1ZL]@M7P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931545" y="929005"/>
            <a:ext cx="10329545" cy="57721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直接连接符 41"/>
          <p:cNvCxnSpPr/>
          <p:nvPr/>
        </p:nvCxnSpPr>
        <p:spPr>
          <a:xfrm>
            <a:off x="0" y="635000"/>
            <a:ext cx="4229100" cy="0"/>
          </a:xfrm>
          <a:prstGeom prst="line">
            <a:avLst/>
          </a:prstGeom>
          <a:ln>
            <a:solidFill>
              <a:srgbClr val="E3CAB4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/>
        </p:nvCxnSpPr>
        <p:spPr>
          <a:xfrm>
            <a:off x="7962900" y="635000"/>
            <a:ext cx="4229100" cy="0"/>
          </a:xfrm>
          <a:prstGeom prst="line">
            <a:avLst/>
          </a:prstGeom>
          <a:ln>
            <a:solidFill>
              <a:srgbClr val="E3CAB4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文本框 43"/>
          <p:cNvSpPr txBox="1"/>
          <p:nvPr/>
        </p:nvSpPr>
        <p:spPr>
          <a:xfrm>
            <a:off x="4232602" y="345292"/>
            <a:ext cx="3726815" cy="5835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3200" dirty="0"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环境搭建</a:t>
            </a:r>
            <a:r>
              <a:rPr lang="en-US" altLang="zh-CN" sz="3200" dirty="0"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:</a:t>
            </a:r>
            <a:r>
              <a:rPr lang="en-US" altLang="zh-CN" sz="3200" dirty="0">
                <a:latin typeface="Times New Roman" panose="02020603050405020304" charset="0"/>
                <a:ea typeface="字魂58号-创中黑" panose="00000500000000000000" pitchFamily="2" charset="-122"/>
                <a:cs typeface="Times New Roman" panose="02020603050405020304" charset="0"/>
                <a:sym typeface="字魂58号-创中黑" panose="00000500000000000000" pitchFamily="2" charset="-122"/>
              </a:rPr>
              <a:t>One-Stage</a:t>
            </a:r>
            <a:endParaRPr lang="en-US" altLang="zh-CN" sz="3200" dirty="0">
              <a:latin typeface="Times New Roman" panose="02020603050405020304" charset="0"/>
              <a:ea typeface="字魂58号-创中黑" panose="00000500000000000000" pitchFamily="2" charset="-122"/>
              <a:cs typeface="Times New Roman" panose="02020603050405020304" charset="0"/>
              <a:sym typeface="字魂58号-创中黑" panose="00000500000000000000" pitchFamily="2" charset="-122"/>
            </a:endParaRPr>
          </a:p>
        </p:txBody>
      </p:sp>
      <p:pic>
        <p:nvPicPr>
          <p:cNvPr id="41" name="图片 40" descr="微信图片_20220329205605"/>
          <p:cNvPicPr>
            <a:picLocks noChangeAspect="1"/>
          </p:cNvPicPr>
          <p:nvPr/>
        </p:nvPicPr>
        <p:blipFill>
          <a:blip r:embed="rId1">
            <a:lum bright="12000" contrast="-30000"/>
          </a:blip>
          <a:stretch>
            <a:fillRect/>
          </a:stretch>
        </p:blipFill>
        <p:spPr>
          <a:xfrm>
            <a:off x="98425" y="0"/>
            <a:ext cx="1760220" cy="67246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264920" y="1086485"/>
            <a:ext cx="9525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400"/>
              <a:t>以</a:t>
            </a:r>
            <a:r>
              <a:rPr lang="en-US" altLang="zh-CN" sz="2400"/>
              <a:t>YOLO v8</a:t>
            </a:r>
            <a:r>
              <a:rPr lang="zh-CN" altLang="en-US" sz="2400"/>
              <a:t>为例</a:t>
            </a:r>
            <a:endParaRPr lang="zh-CN" altLang="en-US" sz="2400"/>
          </a:p>
        </p:txBody>
      </p:sp>
      <p:graphicFrame>
        <p:nvGraphicFramePr>
          <p:cNvPr id="4" name="表格 3"/>
          <p:cNvGraphicFramePr/>
          <p:nvPr/>
        </p:nvGraphicFramePr>
        <p:xfrm>
          <a:off x="1674495" y="1722120"/>
          <a:ext cx="8533765" cy="381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6245"/>
                <a:gridCol w="1706245"/>
                <a:gridCol w="1706245"/>
                <a:gridCol w="1706245"/>
                <a:gridCol w="1706245"/>
              </a:tblGrid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YOLO </a:t>
                      </a:r>
                      <a:r>
                        <a:rPr lang="en-US" altLang="zh-CN"/>
                        <a:t>v8n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YOLO v8s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YOLO v8m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YOLO v8l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YOLO v8x</a:t>
                      </a:r>
                      <a:endParaRPr lang="en-US" altLang="zh-CN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1675130" y="2506980"/>
            <a:ext cx="8529955" cy="1014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000">
                <a:latin typeface="Times New Roman" panose="02020603050405020304" charset="0"/>
                <a:cs typeface="Times New Roman" panose="02020603050405020304" charset="0"/>
              </a:rPr>
              <a:t>YOLO</a:t>
            </a:r>
            <a:r>
              <a:rPr lang="en-US" altLang="zh-CN" sz="20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zh-CN" altLang="en-US" sz="2000">
                <a:latin typeface="Times New Roman" panose="02020603050405020304" charset="0"/>
                <a:cs typeface="Times New Roman" panose="02020603050405020304" charset="0"/>
              </a:rPr>
              <a:t>v8</a:t>
            </a:r>
            <a:r>
              <a:rPr lang="zh-CN" altLang="en-US" sz="2000"/>
              <a:t> 系列包含 5 个模型，其中</a:t>
            </a:r>
            <a:r>
              <a:rPr lang="zh-CN" altLang="en-US" sz="2000">
                <a:latin typeface="Times New Roman" panose="02020603050405020304" charset="0"/>
                <a:cs typeface="Times New Roman" panose="02020603050405020304" charset="0"/>
              </a:rPr>
              <a:t> YOLO</a:t>
            </a:r>
            <a:r>
              <a:rPr lang="en-US" altLang="zh-CN" sz="20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zh-CN" altLang="en-US" sz="2000">
                <a:latin typeface="Times New Roman" panose="02020603050405020304" charset="0"/>
                <a:cs typeface="Times New Roman" panose="02020603050405020304" charset="0"/>
              </a:rPr>
              <a:t>v8 Nano（YOLO</a:t>
            </a:r>
            <a:r>
              <a:rPr lang="en-US" altLang="zh-CN" sz="20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zh-CN" altLang="en-US" sz="2000">
                <a:latin typeface="Times New Roman" panose="02020603050405020304" charset="0"/>
                <a:cs typeface="Times New Roman" panose="02020603050405020304" charset="0"/>
              </a:rPr>
              <a:t>v8n）</a:t>
            </a:r>
            <a:r>
              <a:rPr lang="zh-CN" altLang="en-US" sz="2000"/>
              <a:t>是最小的模型，但速度最快；而 </a:t>
            </a:r>
            <a:r>
              <a:rPr lang="zh-CN" altLang="en-US" sz="2000">
                <a:latin typeface="Times New Roman" panose="02020603050405020304" charset="0"/>
                <a:cs typeface="Times New Roman" panose="02020603050405020304" charset="0"/>
              </a:rPr>
              <a:t>YOLO</a:t>
            </a:r>
            <a:r>
              <a:rPr lang="en-US" altLang="zh-CN" sz="20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zh-CN" altLang="en-US" sz="2000">
                <a:latin typeface="Times New Roman" panose="02020603050405020304" charset="0"/>
                <a:cs typeface="Times New Roman" panose="02020603050405020304" charset="0"/>
              </a:rPr>
              <a:t>v8 Extra Large (YOLO</a:t>
            </a:r>
            <a:r>
              <a:rPr lang="en-US" altLang="zh-CN" sz="20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zh-CN" altLang="en-US" sz="2000">
                <a:latin typeface="Times New Roman" panose="02020603050405020304" charset="0"/>
                <a:cs typeface="Times New Roman" panose="02020603050405020304" charset="0"/>
              </a:rPr>
              <a:t>v8x) </a:t>
            </a:r>
            <a:r>
              <a:rPr lang="zh-CN" altLang="en-US" sz="2000"/>
              <a:t>是最准确的模型，但速度最慢。</a:t>
            </a:r>
            <a:endParaRPr lang="zh-CN" altLang="en-US" sz="2000"/>
          </a:p>
        </p:txBody>
      </p:sp>
      <p:sp>
        <p:nvSpPr>
          <p:cNvPr id="6" name="文本框 5"/>
          <p:cNvSpPr txBox="1"/>
          <p:nvPr/>
        </p:nvSpPr>
        <p:spPr>
          <a:xfrm>
            <a:off x="1675130" y="4011930"/>
            <a:ext cx="6096000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000">
                <a:latin typeface="Times New Roman" panose="02020603050405020304" charset="0"/>
                <a:cs typeface="Times New Roman" panose="02020603050405020304" charset="0"/>
              </a:rPr>
              <a:t>配置流程可参考：</a:t>
            </a:r>
            <a:endParaRPr lang="zh-CN" altLang="en-US" sz="200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zh-CN" altLang="en-US" sz="2000">
                <a:latin typeface="Times New Roman" panose="02020603050405020304" charset="0"/>
                <a:cs typeface="Times New Roman" panose="02020603050405020304" charset="0"/>
              </a:rPr>
              <a:t>https://github.com/ultralytics/ultralytics</a:t>
            </a:r>
            <a:endParaRPr lang="zh-CN" altLang="en-US" sz="200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直接连接符 41"/>
          <p:cNvCxnSpPr/>
          <p:nvPr/>
        </p:nvCxnSpPr>
        <p:spPr>
          <a:xfrm>
            <a:off x="0" y="635000"/>
            <a:ext cx="4229100" cy="0"/>
          </a:xfrm>
          <a:prstGeom prst="line">
            <a:avLst/>
          </a:prstGeom>
          <a:ln>
            <a:solidFill>
              <a:srgbClr val="E3CAB4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/>
        </p:nvCxnSpPr>
        <p:spPr>
          <a:xfrm>
            <a:off x="7962900" y="635000"/>
            <a:ext cx="4229100" cy="0"/>
          </a:xfrm>
          <a:prstGeom prst="line">
            <a:avLst/>
          </a:prstGeom>
          <a:ln>
            <a:solidFill>
              <a:srgbClr val="E3CAB4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文本框 43"/>
          <p:cNvSpPr txBox="1"/>
          <p:nvPr/>
        </p:nvSpPr>
        <p:spPr>
          <a:xfrm>
            <a:off x="4232602" y="345292"/>
            <a:ext cx="3726815" cy="5835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3200" dirty="0"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环境搭建</a:t>
            </a:r>
            <a:r>
              <a:rPr lang="en-US" altLang="zh-CN" sz="3200" dirty="0"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:</a:t>
            </a:r>
            <a:r>
              <a:rPr lang="en-US" altLang="zh-CN" sz="3200" dirty="0">
                <a:latin typeface="Times New Roman" panose="02020603050405020304" charset="0"/>
                <a:ea typeface="字魂58号-创中黑" panose="00000500000000000000" pitchFamily="2" charset="-122"/>
                <a:cs typeface="Times New Roman" panose="02020603050405020304" charset="0"/>
                <a:sym typeface="字魂58号-创中黑" panose="00000500000000000000" pitchFamily="2" charset="-122"/>
              </a:rPr>
              <a:t>One-Stage</a:t>
            </a:r>
            <a:endParaRPr lang="en-US" altLang="zh-CN" sz="3200" dirty="0">
              <a:latin typeface="Times New Roman" panose="02020603050405020304" charset="0"/>
              <a:ea typeface="字魂58号-创中黑" panose="00000500000000000000" pitchFamily="2" charset="-122"/>
              <a:cs typeface="Times New Roman" panose="02020603050405020304" charset="0"/>
              <a:sym typeface="字魂58号-创中黑" panose="00000500000000000000" pitchFamily="2" charset="-122"/>
            </a:endParaRPr>
          </a:p>
        </p:txBody>
      </p:sp>
      <p:pic>
        <p:nvPicPr>
          <p:cNvPr id="41" name="图片 40" descr="微信图片_20220329205605"/>
          <p:cNvPicPr>
            <a:picLocks noChangeAspect="1"/>
          </p:cNvPicPr>
          <p:nvPr/>
        </p:nvPicPr>
        <p:blipFill>
          <a:blip r:embed="rId1">
            <a:lum bright="12000" contrast="-30000"/>
          </a:blip>
          <a:stretch>
            <a:fillRect/>
          </a:stretch>
        </p:blipFill>
        <p:spPr>
          <a:xfrm>
            <a:off x="98425" y="0"/>
            <a:ext cx="1760220" cy="672465"/>
          </a:xfrm>
          <a:prstGeom prst="rect">
            <a:avLst/>
          </a:prstGeom>
        </p:spPr>
      </p:pic>
      <p:pic>
        <p:nvPicPr>
          <p:cNvPr id="3" name="图片 2" descr="2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0430" y="998855"/>
            <a:ext cx="6840220" cy="547243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49605" y="3289300"/>
            <a:ext cx="206883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实时检测效果：</a:t>
            </a:r>
            <a:endParaRPr lang="zh-CN" altLang="en-US" sz="20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0" y="635000"/>
            <a:ext cx="4229100" cy="0"/>
          </a:xfrm>
          <a:prstGeom prst="line">
            <a:avLst/>
          </a:prstGeom>
          <a:ln>
            <a:solidFill>
              <a:srgbClr val="E3CAB4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连接符 51"/>
          <p:cNvCxnSpPr/>
          <p:nvPr/>
        </p:nvCxnSpPr>
        <p:spPr>
          <a:xfrm>
            <a:off x="7962900" y="635000"/>
            <a:ext cx="4229100" cy="0"/>
          </a:xfrm>
          <a:prstGeom prst="line">
            <a:avLst/>
          </a:prstGeom>
          <a:ln>
            <a:solidFill>
              <a:srgbClr val="E3CAB4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文本框 52"/>
          <p:cNvSpPr txBox="1"/>
          <p:nvPr/>
        </p:nvSpPr>
        <p:spPr>
          <a:xfrm>
            <a:off x="5598169" y="345292"/>
            <a:ext cx="995680" cy="5835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3200" dirty="0"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扩展</a:t>
            </a:r>
            <a:endParaRPr lang="zh-CN" altLang="en-US" sz="3200" dirty="0">
              <a:latin typeface="字魂58号-创中黑" panose="00000500000000000000" pitchFamily="2" charset="-122"/>
              <a:ea typeface="字魂58号-创中黑" panose="00000500000000000000" pitchFamily="2" charset="-122"/>
              <a:sym typeface="字魂58号-创中黑" panose="00000500000000000000" pitchFamily="2" charset="-122"/>
            </a:endParaRPr>
          </a:p>
        </p:txBody>
      </p:sp>
      <p:pic>
        <p:nvPicPr>
          <p:cNvPr id="6" name="图片 5" descr="微信图片_20220329205605"/>
          <p:cNvPicPr>
            <a:picLocks noChangeAspect="1"/>
          </p:cNvPicPr>
          <p:nvPr/>
        </p:nvPicPr>
        <p:blipFill>
          <a:blip r:embed="rId1">
            <a:lum bright="12000" contrast="-30000"/>
          </a:blip>
          <a:stretch>
            <a:fillRect/>
          </a:stretch>
        </p:blipFill>
        <p:spPr>
          <a:xfrm>
            <a:off x="98425" y="0"/>
            <a:ext cx="1760220" cy="67246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634490" y="1861820"/>
            <a:ext cx="8423275" cy="236093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457200"/>
            <a:r>
              <a:rPr lang="zh-CN" altLang="en-US" sz="200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上述模型我们是训练不出来的，因为网络非常复杂，而且需要的数据量是巨大的，所以需要的计算资源也是海量的，没有办法通过我们的</a:t>
            </a:r>
            <a:r>
              <a:rPr lang="en-US" altLang="zh-CN" sz="200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PC</a:t>
            </a:r>
            <a:r>
              <a:rPr lang="zh-CN" altLang="en-US" sz="200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机或者普通的服务器训练出来，所以需要调用现有的人家训练好的模型。</a:t>
            </a:r>
            <a:endParaRPr lang="zh-CN" altLang="en-US" sz="2000">
              <a:latin typeface="仿宋" panose="02010609060101010101" charset="-122"/>
              <a:ea typeface="仿宋" panose="02010609060101010101" charset="-122"/>
              <a:cs typeface="仿宋" panose="02010609060101010101" charset="-122"/>
              <a:sym typeface="+mn-ea"/>
            </a:endParaRPr>
          </a:p>
          <a:p>
            <a:pPr indent="457200"/>
            <a:endParaRPr lang="zh-CN" altLang="en-US" sz="2000">
              <a:latin typeface="仿宋" panose="02010609060101010101" charset="-122"/>
              <a:ea typeface="仿宋" panose="02010609060101010101" charset="-122"/>
              <a:cs typeface="仿宋" panose="02010609060101010101" charset="-122"/>
              <a:sym typeface="+mn-ea"/>
            </a:endParaRPr>
          </a:p>
          <a:p>
            <a:pPr indent="457200"/>
            <a:r>
              <a:rPr lang="zh-CN" altLang="en-US" sz="200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如果自己训练，至少需要</a:t>
            </a:r>
            <a:r>
              <a:rPr lang="en-US" altLang="zh-CN" sz="200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4</a:t>
            </a:r>
            <a:r>
              <a:rPr lang="zh-CN" altLang="en-US" sz="200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块算力好的</a:t>
            </a:r>
            <a:r>
              <a:rPr lang="en-US" altLang="zh-CN" sz="2000">
                <a:latin typeface="Times New Roman" panose="02020603050405020304" charset="0"/>
                <a:ea typeface="仿宋" panose="02010609060101010101" charset="-122"/>
                <a:cs typeface="Times New Roman" panose="02020603050405020304" charset="0"/>
                <a:sym typeface="+mn-ea"/>
              </a:rPr>
              <a:t>GPU</a:t>
            </a:r>
            <a:r>
              <a:rPr lang="zh-CN" altLang="en-US" sz="200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，</a:t>
            </a:r>
            <a:r>
              <a:rPr lang="zh-CN" altLang="en-US" sz="200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这样会不会作为一个创新点？还是只是一件徒劳无功的</a:t>
            </a:r>
            <a:r>
              <a:rPr lang="zh-CN" altLang="en-US" sz="200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事？</a:t>
            </a:r>
            <a:endParaRPr lang="zh-CN" altLang="en-US" sz="2000">
              <a:latin typeface="仿宋" panose="02010609060101010101" charset="-122"/>
              <a:ea typeface="仿宋" panose="02010609060101010101" charset="-122"/>
              <a:cs typeface="仿宋" panose="02010609060101010101" charset="-122"/>
              <a:sym typeface="+mn-ea"/>
            </a:endParaRPr>
          </a:p>
          <a:p>
            <a:pPr indent="457200"/>
            <a:endParaRPr lang="zh-CN" altLang="en-US" sz="2000">
              <a:latin typeface="仿宋" panose="02010609060101010101" charset="-122"/>
              <a:ea typeface="仿宋" panose="02010609060101010101" charset="-122"/>
              <a:cs typeface="仿宋" panose="02010609060101010101" charset="-122"/>
              <a:sym typeface="+mn-ea"/>
            </a:endParaRPr>
          </a:p>
          <a:p>
            <a:pPr indent="457200"/>
            <a:endParaRPr lang="zh-CN" altLang="en-US" sz="2000">
              <a:latin typeface="仿宋" panose="02010609060101010101" charset="-122"/>
              <a:ea typeface="仿宋" panose="02010609060101010101" charset="-122"/>
              <a:cs typeface="仿宋" panose="02010609060101010101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C:\Users\Administrator\Desktop\ppt图片\微信图片_20220329201725.jpg微信图片_20220329201725"/>
          <p:cNvPicPr>
            <a:picLocks noChangeAspect="1"/>
          </p:cNvPicPr>
          <p:nvPr/>
        </p:nvPicPr>
        <p:blipFill>
          <a:blip r:embed="rId1">
            <a:alphaModFix amt="60000"/>
          </a:blip>
          <a:srcRect r="30893"/>
          <a:stretch>
            <a:fillRect/>
          </a:stretch>
        </p:blipFill>
        <p:spPr>
          <a:xfrm>
            <a:off x="8036560" y="410845"/>
            <a:ext cx="4171950" cy="6036310"/>
          </a:xfrm>
          <a:prstGeom prst="rect">
            <a:avLst/>
          </a:prstGeom>
        </p:spPr>
      </p:pic>
      <p:sp>
        <p:nvSpPr>
          <p:cNvPr id="4" name="直角三角形 3"/>
          <p:cNvSpPr/>
          <p:nvPr/>
        </p:nvSpPr>
        <p:spPr>
          <a:xfrm rot="14400000">
            <a:off x="-3647980" y="619468"/>
            <a:ext cx="6200603" cy="5073221"/>
          </a:xfrm>
          <a:prstGeom prst="rtTriangle">
            <a:avLst/>
          </a:prstGeom>
          <a:solidFill>
            <a:srgbClr val="C26D77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E3CAB4"/>
              </a:solidFill>
              <a:cs typeface="+mn-lt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4099724" y="2206547"/>
            <a:ext cx="3992880" cy="10147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6000">
                <a:solidFill>
                  <a:srgbClr val="7E7182"/>
                </a:solidFill>
              </a:rPr>
              <a:t>谢谢大家！</a:t>
            </a:r>
            <a:endParaRPr kumimoji="1" lang="zh-CN" altLang="en-US" sz="6000">
              <a:solidFill>
                <a:srgbClr val="7E7182"/>
              </a:solidFill>
            </a:endParaRPr>
          </a:p>
        </p:txBody>
      </p:sp>
      <p:sp>
        <p:nvSpPr>
          <p:cNvPr id="15" name="等腰三角形 14"/>
          <p:cNvSpPr/>
          <p:nvPr/>
        </p:nvSpPr>
        <p:spPr>
          <a:xfrm flipV="1">
            <a:off x="11176820" y="-62"/>
            <a:ext cx="1015660" cy="653564"/>
          </a:xfrm>
          <a:prstGeom prst="triangl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defRPr/>
            </a:pPr>
            <a:endParaRPr lang="zh-CN" altLang="en-US" sz="2400">
              <a:solidFill>
                <a:prstClr val="white"/>
              </a:solidFill>
              <a:latin typeface="字魂58号-创中黑" panose="00000500000000000000" pitchFamily="2" charset="-122"/>
              <a:ea typeface="字魂58号-创中黑" panose="00000500000000000000" pitchFamily="2" charset="-122"/>
              <a:sym typeface="字魂58号-创中黑" panose="00000500000000000000" pitchFamily="2" charset="-122"/>
            </a:endParaRPr>
          </a:p>
        </p:txBody>
      </p:sp>
      <p:sp>
        <p:nvSpPr>
          <p:cNvPr id="5" name="直角三角形 4"/>
          <p:cNvSpPr/>
          <p:nvPr/>
        </p:nvSpPr>
        <p:spPr>
          <a:xfrm rot="7740000">
            <a:off x="9218930" y="6458585"/>
            <a:ext cx="4125595" cy="1945005"/>
          </a:xfrm>
          <a:prstGeom prst="rtTriangl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solidFill>
                <a:srgbClr val="E3CAB4"/>
              </a:solidFill>
              <a:cs typeface="+mn-lt"/>
            </a:endParaRPr>
          </a:p>
        </p:txBody>
      </p:sp>
      <p:pic>
        <p:nvPicPr>
          <p:cNvPr id="6" name="图片 5" descr="微信图片_20220329205605"/>
          <p:cNvPicPr>
            <a:picLocks noChangeAspect="1"/>
          </p:cNvPicPr>
          <p:nvPr/>
        </p:nvPicPr>
        <p:blipFill>
          <a:blip r:embed="rId2">
            <a:lum bright="12000" contrast="-30000"/>
          </a:blip>
          <a:stretch>
            <a:fillRect/>
          </a:stretch>
        </p:blipFill>
        <p:spPr>
          <a:xfrm>
            <a:off x="200025" y="0"/>
            <a:ext cx="2562860" cy="9791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  <p:bldLst>
      <p:bldP spid="4" grpId="0" bldLvl="0" animBg="1"/>
      <p:bldP spid="25" grpId="0"/>
      <p:bldP spid="15" grpId="0" bldLvl="0" animBg="1"/>
      <p:bldP spid="5" grpId="0" bldLvl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直接连接符 13"/>
          <p:cNvCxnSpPr>
            <a:endCxn id="16" idx="1"/>
          </p:cNvCxnSpPr>
          <p:nvPr/>
        </p:nvCxnSpPr>
        <p:spPr>
          <a:xfrm>
            <a:off x="0" y="635000"/>
            <a:ext cx="3916045" cy="1905"/>
          </a:xfrm>
          <a:prstGeom prst="line">
            <a:avLst/>
          </a:prstGeom>
          <a:ln>
            <a:solidFill>
              <a:srgbClr val="E3CAB4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>
            <a:stCxn id="16" idx="3"/>
          </p:cNvCxnSpPr>
          <p:nvPr/>
        </p:nvCxnSpPr>
        <p:spPr>
          <a:xfrm flipV="1">
            <a:off x="8275955" y="635000"/>
            <a:ext cx="3916045" cy="1905"/>
          </a:xfrm>
          <a:prstGeom prst="line">
            <a:avLst/>
          </a:prstGeom>
          <a:ln>
            <a:solidFill>
              <a:srgbClr val="E3CAB4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3916046" y="345292"/>
            <a:ext cx="4359910" cy="5835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3200" dirty="0"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认识目标检测</a:t>
            </a:r>
            <a:r>
              <a:rPr lang="en-US" altLang="zh-CN" sz="3200" dirty="0"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:</a:t>
            </a:r>
            <a:r>
              <a:rPr lang="zh-CN" altLang="en-US" sz="3200" dirty="0"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算法</a:t>
            </a:r>
            <a:r>
              <a:rPr lang="zh-CN" altLang="en-US" sz="3200" dirty="0"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分类</a:t>
            </a:r>
            <a:endParaRPr lang="zh-CN" altLang="en-US" sz="3200" dirty="0">
              <a:ea typeface="字魂58号-创中黑" panose="00000500000000000000" pitchFamily="2" charset="-122"/>
              <a:sym typeface="字魂58号-创中黑" panose="00000500000000000000" pitchFamily="2" charset="-122"/>
            </a:endParaRPr>
          </a:p>
        </p:txBody>
      </p:sp>
      <p:pic>
        <p:nvPicPr>
          <p:cNvPr id="6" name="图片 5" descr="微信图片_20220329205605"/>
          <p:cNvPicPr>
            <a:picLocks noChangeAspect="1"/>
          </p:cNvPicPr>
          <p:nvPr/>
        </p:nvPicPr>
        <p:blipFill>
          <a:blip r:embed="rId1">
            <a:lum bright="12000" contrast="-30000"/>
          </a:blip>
          <a:stretch>
            <a:fillRect/>
          </a:stretch>
        </p:blipFill>
        <p:spPr>
          <a:xfrm>
            <a:off x="98425" y="0"/>
            <a:ext cx="1760220" cy="672465"/>
          </a:xfrm>
          <a:prstGeom prst="rect">
            <a:avLst/>
          </a:prstGeom>
        </p:spPr>
      </p:pic>
      <p:pic>
        <p:nvPicPr>
          <p:cNvPr id="7" name="图片 6" descr="544KK]@BWC@QUTP}M8C2M1C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263525" y="1427480"/>
            <a:ext cx="11804650" cy="45294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直接连接符 13"/>
          <p:cNvCxnSpPr>
            <a:endCxn id="16" idx="1"/>
          </p:cNvCxnSpPr>
          <p:nvPr/>
        </p:nvCxnSpPr>
        <p:spPr>
          <a:xfrm>
            <a:off x="0" y="635000"/>
            <a:ext cx="3916045" cy="1905"/>
          </a:xfrm>
          <a:prstGeom prst="line">
            <a:avLst/>
          </a:prstGeom>
          <a:ln>
            <a:solidFill>
              <a:srgbClr val="E3CAB4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>
            <a:stCxn id="16" idx="3"/>
          </p:cNvCxnSpPr>
          <p:nvPr/>
        </p:nvCxnSpPr>
        <p:spPr>
          <a:xfrm flipV="1">
            <a:off x="8275955" y="635000"/>
            <a:ext cx="3916045" cy="1905"/>
          </a:xfrm>
          <a:prstGeom prst="line">
            <a:avLst/>
          </a:prstGeom>
          <a:ln>
            <a:solidFill>
              <a:srgbClr val="E3CAB4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3916046" y="345292"/>
            <a:ext cx="4359910" cy="5835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3200" dirty="0"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认识目标检测</a:t>
            </a:r>
            <a:r>
              <a:rPr lang="en-US" altLang="zh-CN" sz="3200" dirty="0"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:</a:t>
            </a:r>
            <a:r>
              <a:rPr lang="zh-CN" altLang="en-US" sz="3200" dirty="0"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精度</a:t>
            </a:r>
            <a:r>
              <a:rPr lang="zh-CN" altLang="en-US" sz="3200" dirty="0"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指标</a:t>
            </a:r>
            <a:endParaRPr lang="zh-CN" altLang="en-US" sz="3200" dirty="0">
              <a:ea typeface="字魂58号-创中黑" panose="00000500000000000000" pitchFamily="2" charset="-122"/>
              <a:sym typeface="字魂58号-创中黑" panose="00000500000000000000" pitchFamily="2" charset="-122"/>
            </a:endParaRPr>
          </a:p>
        </p:txBody>
      </p:sp>
      <p:pic>
        <p:nvPicPr>
          <p:cNvPr id="6" name="图片 5" descr="微信图片_20220329205605"/>
          <p:cNvPicPr>
            <a:picLocks noChangeAspect="1"/>
          </p:cNvPicPr>
          <p:nvPr/>
        </p:nvPicPr>
        <p:blipFill>
          <a:blip r:embed="rId1">
            <a:lum bright="12000" contrast="-30000"/>
          </a:blip>
          <a:stretch>
            <a:fillRect/>
          </a:stretch>
        </p:blipFill>
        <p:spPr>
          <a:xfrm>
            <a:off x="98425" y="0"/>
            <a:ext cx="1760220" cy="67246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058545" y="789940"/>
            <a:ext cx="9665335" cy="11125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>
              <a:lnSpc>
                <a:spcPct val="200000"/>
              </a:lnSpc>
            </a:pPr>
            <a:r>
              <a:rPr lang="zh-CN" altLang="en-US" sz="2000"/>
              <a:t>识别精度衡量指标</a:t>
            </a:r>
            <a:r>
              <a:rPr lang="en-US" altLang="zh-CN" sz="2000"/>
              <a:t>MAP</a:t>
            </a:r>
            <a:r>
              <a:rPr lang="zh-CN" altLang="en-US" sz="2000"/>
              <a:t>：</a:t>
            </a:r>
            <a:r>
              <a:rPr lang="zh-CN" altLang="en-US" sz="2000"/>
              <a:t>所有类别</a:t>
            </a:r>
            <a:r>
              <a:rPr lang="en-US" altLang="zh-CN" sz="2000"/>
              <a:t>PR</a:t>
            </a:r>
            <a:r>
              <a:rPr lang="zh-CN" altLang="en-US" sz="2000"/>
              <a:t>曲线面积的</a:t>
            </a:r>
            <a:r>
              <a:rPr lang="zh-CN" altLang="en-US" sz="2000"/>
              <a:t>平均值。</a:t>
            </a:r>
            <a:endParaRPr lang="zh-CN" altLang="en-US" sz="2000"/>
          </a:p>
          <a:p>
            <a:pPr>
              <a:lnSpc>
                <a:spcPct val="200000"/>
              </a:lnSpc>
            </a:pPr>
            <a:r>
              <a:rPr lang="zh-CN" altLang="en-US" sz="2000"/>
              <a:t>首先我们回顾一下机器学习中</a:t>
            </a:r>
            <a:r>
              <a:rPr lang="en-US" altLang="zh-CN" sz="2000"/>
              <a:t>PR</a:t>
            </a:r>
            <a:r>
              <a:rPr lang="zh-CN" altLang="en-US" sz="2000"/>
              <a:t>曲线是怎么绘制</a:t>
            </a:r>
            <a:r>
              <a:rPr lang="zh-CN" altLang="en-US" sz="2000"/>
              <a:t>的：</a:t>
            </a:r>
            <a:endParaRPr lang="zh-CN" altLang="en-US" sz="2000"/>
          </a:p>
          <a:p>
            <a:endParaRPr lang="zh-CN" altLang="en-US" sz="2000"/>
          </a:p>
          <a:p>
            <a:endParaRPr lang="zh-CN" altLang="en-US" sz="2000"/>
          </a:p>
          <a:p>
            <a:endParaRPr lang="zh-CN" altLang="en-US" sz="2000"/>
          </a:p>
        </p:txBody>
      </p:sp>
      <p:pic>
        <p:nvPicPr>
          <p:cNvPr id="3" name="图片 2" descr="图片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3345" y="2298065"/>
            <a:ext cx="4987290" cy="3651885"/>
          </a:xfrm>
          <a:prstGeom prst="rect">
            <a:avLst/>
          </a:prstGeom>
        </p:spPr>
      </p:pic>
      <p:pic>
        <p:nvPicPr>
          <p:cNvPr id="4" name="图片 3" descr="JGR1X@P2H`[E)8JT_N~AH)M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7480300" y="2414270"/>
            <a:ext cx="3880485" cy="1014730"/>
          </a:xfrm>
          <a:prstGeom prst="rect">
            <a:avLst/>
          </a:prstGeom>
        </p:spPr>
      </p:pic>
      <p:pic>
        <p:nvPicPr>
          <p:cNvPr id="7" name="图片 6" descr="X{9UUGAP6[UC$0%]%~P}8HW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7400925" y="4314825"/>
            <a:ext cx="4593590" cy="11944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直接连接符 13"/>
          <p:cNvCxnSpPr>
            <a:endCxn id="16" idx="1"/>
          </p:cNvCxnSpPr>
          <p:nvPr/>
        </p:nvCxnSpPr>
        <p:spPr>
          <a:xfrm>
            <a:off x="0" y="635000"/>
            <a:ext cx="3916045" cy="1905"/>
          </a:xfrm>
          <a:prstGeom prst="line">
            <a:avLst/>
          </a:prstGeom>
          <a:ln>
            <a:solidFill>
              <a:srgbClr val="E3CAB4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>
            <a:stCxn id="16" idx="3"/>
          </p:cNvCxnSpPr>
          <p:nvPr/>
        </p:nvCxnSpPr>
        <p:spPr>
          <a:xfrm flipV="1">
            <a:off x="8275955" y="635000"/>
            <a:ext cx="3916045" cy="1905"/>
          </a:xfrm>
          <a:prstGeom prst="line">
            <a:avLst/>
          </a:prstGeom>
          <a:ln>
            <a:solidFill>
              <a:srgbClr val="E3CAB4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3916046" y="345292"/>
            <a:ext cx="4359910" cy="5835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3200" dirty="0"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认识目标检测</a:t>
            </a:r>
            <a:r>
              <a:rPr lang="en-US" altLang="zh-CN" sz="3200" dirty="0"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:</a:t>
            </a:r>
            <a:r>
              <a:rPr lang="zh-CN" altLang="en-US" sz="3200" dirty="0"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精度</a:t>
            </a:r>
            <a:r>
              <a:rPr lang="zh-CN" altLang="en-US" sz="3200" dirty="0"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指标</a:t>
            </a:r>
            <a:endParaRPr lang="zh-CN" altLang="en-US" sz="3200" dirty="0">
              <a:ea typeface="字魂58号-创中黑" panose="00000500000000000000" pitchFamily="2" charset="-122"/>
              <a:sym typeface="字魂58号-创中黑" panose="00000500000000000000" pitchFamily="2" charset="-122"/>
            </a:endParaRPr>
          </a:p>
        </p:txBody>
      </p:sp>
      <p:pic>
        <p:nvPicPr>
          <p:cNvPr id="6" name="图片 5" descr="微信图片_20220329205605"/>
          <p:cNvPicPr>
            <a:picLocks noChangeAspect="1"/>
          </p:cNvPicPr>
          <p:nvPr/>
        </p:nvPicPr>
        <p:blipFill>
          <a:blip r:embed="rId1">
            <a:lum bright="12000" contrast="-30000"/>
          </a:blip>
          <a:stretch>
            <a:fillRect/>
          </a:stretch>
        </p:blipFill>
        <p:spPr>
          <a:xfrm>
            <a:off x="98425" y="0"/>
            <a:ext cx="1760220" cy="672465"/>
          </a:xfrm>
          <a:prstGeom prst="rect">
            <a:avLst/>
          </a:prstGeom>
        </p:spPr>
      </p:pic>
      <p:pic>
        <p:nvPicPr>
          <p:cNvPr id="9" name="图片 8" descr="图片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230" y="929005"/>
            <a:ext cx="4326890" cy="5770245"/>
          </a:xfrm>
          <a:prstGeom prst="rect">
            <a:avLst/>
          </a:prstGeom>
        </p:spPr>
      </p:pic>
      <p:pic>
        <p:nvPicPr>
          <p:cNvPr id="10" name="图片 9" descr="图片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9200" y="1175385"/>
            <a:ext cx="5535930" cy="410972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6518275" y="5631815"/>
            <a:ext cx="531685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       </a:t>
            </a:r>
            <a:r>
              <a:rPr lang="zh-CN" altLang="en-US"/>
              <a:t>真实的</a:t>
            </a:r>
            <a:r>
              <a:rPr lang="en-US" altLang="zh-CN"/>
              <a:t>PR</a:t>
            </a:r>
            <a:r>
              <a:rPr lang="zh-CN" altLang="en-US"/>
              <a:t>曲线应该为折线图，但为了好看，通过插值将其变为</a:t>
            </a:r>
            <a:r>
              <a:rPr lang="zh-CN" altLang="en-US"/>
              <a:t>曲线图。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直接连接符 13"/>
          <p:cNvCxnSpPr>
            <a:endCxn id="16" idx="1"/>
          </p:cNvCxnSpPr>
          <p:nvPr/>
        </p:nvCxnSpPr>
        <p:spPr>
          <a:xfrm>
            <a:off x="0" y="635000"/>
            <a:ext cx="3916045" cy="1905"/>
          </a:xfrm>
          <a:prstGeom prst="line">
            <a:avLst/>
          </a:prstGeom>
          <a:ln>
            <a:solidFill>
              <a:srgbClr val="E3CAB4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>
            <a:stCxn id="16" idx="3"/>
          </p:cNvCxnSpPr>
          <p:nvPr/>
        </p:nvCxnSpPr>
        <p:spPr>
          <a:xfrm flipV="1">
            <a:off x="8275955" y="635000"/>
            <a:ext cx="3916045" cy="1905"/>
          </a:xfrm>
          <a:prstGeom prst="line">
            <a:avLst/>
          </a:prstGeom>
          <a:ln>
            <a:solidFill>
              <a:srgbClr val="E3CAB4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3916046" y="345292"/>
            <a:ext cx="4359910" cy="5835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3200" dirty="0"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认识目标检测</a:t>
            </a:r>
            <a:r>
              <a:rPr lang="en-US" altLang="zh-CN" sz="3200" dirty="0"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:</a:t>
            </a:r>
            <a:r>
              <a:rPr lang="zh-CN" altLang="en-US" sz="3200" dirty="0"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精度</a:t>
            </a:r>
            <a:r>
              <a:rPr lang="zh-CN" altLang="en-US" sz="3200" dirty="0"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指标</a:t>
            </a:r>
            <a:endParaRPr lang="zh-CN" altLang="en-US" sz="3200" dirty="0">
              <a:ea typeface="字魂58号-创中黑" panose="00000500000000000000" pitchFamily="2" charset="-122"/>
              <a:sym typeface="字魂58号-创中黑" panose="00000500000000000000" pitchFamily="2" charset="-122"/>
            </a:endParaRPr>
          </a:p>
        </p:txBody>
      </p:sp>
      <p:pic>
        <p:nvPicPr>
          <p:cNvPr id="6" name="图片 5" descr="微信图片_20220329205605"/>
          <p:cNvPicPr>
            <a:picLocks noChangeAspect="1"/>
          </p:cNvPicPr>
          <p:nvPr/>
        </p:nvPicPr>
        <p:blipFill>
          <a:blip r:embed="rId1">
            <a:lum bright="12000" contrast="-30000"/>
          </a:blip>
          <a:stretch>
            <a:fillRect/>
          </a:stretch>
        </p:blipFill>
        <p:spPr>
          <a:xfrm>
            <a:off x="98425" y="0"/>
            <a:ext cx="1760220" cy="67246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957580" y="1215390"/>
            <a:ext cx="815848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在目标检测中，将</a:t>
            </a:r>
            <a:r>
              <a:rPr lang="en-US" altLang="zh-CN" sz="2000"/>
              <a:t>“</a:t>
            </a:r>
            <a:r>
              <a:rPr lang="zh-CN" altLang="en-US" sz="2000"/>
              <a:t>预测实例为正样本概率</a:t>
            </a:r>
            <a:r>
              <a:rPr lang="en-US" altLang="zh-CN" sz="2000"/>
              <a:t>”</a:t>
            </a:r>
            <a:r>
              <a:rPr lang="zh-CN" altLang="en-US" sz="2000"/>
              <a:t>变为</a:t>
            </a:r>
            <a:r>
              <a:rPr lang="en-US" altLang="zh-CN" sz="2000"/>
              <a:t>“</a:t>
            </a:r>
            <a:r>
              <a:rPr lang="zh-CN" altLang="en-US" sz="2000"/>
              <a:t>计算标记框的交并比</a:t>
            </a:r>
            <a:r>
              <a:rPr lang="en-US" altLang="zh-CN" sz="2000"/>
              <a:t>”</a:t>
            </a:r>
            <a:r>
              <a:rPr lang="zh-CN" altLang="en-US" sz="2000"/>
              <a:t>。</a:t>
            </a:r>
            <a:endParaRPr lang="zh-CN" altLang="en-US" sz="2000"/>
          </a:p>
        </p:txBody>
      </p:sp>
      <p:pic>
        <p:nvPicPr>
          <p:cNvPr id="3" name="图片 2" descr="F8L6ZYB5$)$K}{@8NA~7V]O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858645" y="1687195"/>
            <a:ext cx="8025130" cy="48444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直接连接符 13"/>
          <p:cNvCxnSpPr>
            <a:endCxn id="16" idx="1"/>
          </p:cNvCxnSpPr>
          <p:nvPr/>
        </p:nvCxnSpPr>
        <p:spPr>
          <a:xfrm>
            <a:off x="0" y="635000"/>
            <a:ext cx="3916045" cy="1905"/>
          </a:xfrm>
          <a:prstGeom prst="line">
            <a:avLst/>
          </a:prstGeom>
          <a:ln>
            <a:solidFill>
              <a:srgbClr val="E3CAB4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>
            <a:stCxn id="16" idx="3"/>
          </p:cNvCxnSpPr>
          <p:nvPr/>
        </p:nvCxnSpPr>
        <p:spPr>
          <a:xfrm flipV="1">
            <a:off x="8275955" y="635000"/>
            <a:ext cx="3916045" cy="1905"/>
          </a:xfrm>
          <a:prstGeom prst="line">
            <a:avLst/>
          </a:prstGeom>
          <a:ln>
            <a:solidFill>
              <a:srgbClr val="E3CAB4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3916046" y="345292"/>
            <a:ext cx="4359910" cy="5835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3200" dirty="0"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认识目标检测</a:t>
            </a:r>
            <a:r>
              <a:rPr lang="en-US" altLang="zh-CN" sz="3200" dirty="0"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:</a:t>
            </a:r>
            <a:r>
              <a:rPr lang="zh-CN" altLang="en-US" sz="3200" dirty="0"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精度</a:t>
            </a:r>
            <a:r>
              <a:rPr lang="zh-CN" altLang="en-US" sz="3200" dirty="0"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指标</a:t>
            </a:r>
            <a:endParaRPr lang="zh-CN" altLang="en-US" sz="3200" dirty="0">
              <a:ea typeface="字魂58号-创中黑" panose="00000500000000000000" pitchFamily="2" charset="-122"/>
              <a:sym typeface="字魂58号-创中黑" panose="00000500000000000000" pitchFamily="2" charset="-122"/>
            </a:endParaRPr>
          </a:p>
        </p:txBody>
      </p:sp>
      <p:pic>
        <p:nvPicPr>
          <p:cNvPr id="6" name="图片 5" descr="微信图片_20220329205605"/>
          <p:cNvPicPr>
            <a:picLocks noChangeAspect="1"/>
          </p:cNvPicPr>
          <p:nvPr/>
        </p:nvPicPr>
        <p:blipFill>
          <a:blip r:embed="rId1">
            <a:lum bright="12000" contrast="-30000"/>
          </a:blip>
          <a:stretch>
            <a:fillRect/>
          </a:stretch>
        </p:blipFill>
        <p:spPr>
          <a:xfrm>
            <a:off x="98425" y="0"/>
            <a:ext cx="1760220" cy="67246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957580" y="929005"/>
            <a:ext cx="938911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在下面这个例子中，蓝色框是标记框，绿色框是预测框，以</a:t>
            </a:r>
            <a:r>
              <a:rPr lang="en-US" altLang="zh-CN" sz="2000"/>
              <a:t>0.9</a:t>
            </a:r>
            <a:r>
              <a:rPr lang="zh-CN" altLang="en-US" sz="2000"/>
              <a:t>阈值为例，计算（</a:t>
            </a:r>
            <a:r>
              <a:rPr lang="en-US" altLang="zh-CN" sz="2000"/>
              <a:t>R,P)</a:t>
            </a:r>
            <a:r>
              <a:rPr lang="zh-CN" altLang="en-US" sz="2000"/>
              <a:t>点：</a:t>
            </a:r>
            <a:endParaRPr lang="zh-CN" altLang="en-US" sz="2000"/>
          </a:p>
        </p:txBody>
      </p:sp>
      <p:grpSp>
        <p:nvGrpSpPr>
          <p:cNvPr id="7" name="组合 6"/>
          <p:cNvGrpSpPr/>
          <p:nvPr/>
        </p:nvGrpSpPr>
        <p:grpSpPr>
          <a:xfrm>
            <a:off x="1074420" y="1635760"/>
            <a:ext cx="9962515" cy="3430270"/>
            <a:chOff x="1692" y="2203"/>
            <a:chExt cx="15689" cy="5402"/>
          </a:xfrm>
        </p:grpSpPr>
        <p:pic>
          <p:nvPicPr>
            <p:cNvPr id="4" name="图片 3" descr="U5@K3%SAI[{PR5~K[64YG32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3"/>
            <a:stretch>
              <a:fillRect/>
            </a:stretch>
          </p:blipFill>
          <p:spPr>
            <a:xfrm>
              <a:off x="1692" y="2203"/>
              <a:ext cx="10837" cy="5387"/>
            </a:xfrm>
            <a:prstGeom prst="rect">
              <a:avLst/>
            </a:prstGeom>
          </p:spPr>
        </p:pic>
        <p:pic>
          <p:nvPicPr>
            <p:cNvPr id="5" name="图片 4" descr="F0R0}K3FKX92VPU(HG@@)1N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5"/>
            <a:stretch>
              <a:fillRect/>
            </a:stretch>
          </p:blipFill>
          <p:spPr>
            <a:xfrm>
              <a:off x="12529" y="2203"/>
              <a:ext cx="4852" cy="5403"/>
            </a:xfrm>
            <a:prstGeom prst="rect">
              <a:avLst/>
            </a:prstGeom>
          </p:spPr>
        </p:pic>
      </p:grpSp>
      <p:graphicFrame>
        <p:nvGraphicFramePr>
          <p:cNvPr id="8" name="表格 7"/>
          <p:cNvGraphicFramePr/>
          <p:nvPr>
            <p:custDataLst>
              <p:tags r:id="rId6"/>
            </p:custDataLst>
          </p:nvPr>
        </p:nvGraphicFramePr>
        <p:xfrm>
          <a:off x="1074420" y="5184140"/>
          <a:ext cx="4608830" cy="13754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04415"/>
                <a:gridCol w="2304415"/>
              </a:tblGrid>
              <a:tr h="45847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000">
                          <a:latin typeface="Times New Roman" panose="02020603050405020304" charset="0"/>
                          <a:cs typeface="Times New Roman" panose="02020603050405020304" charset="0"/>
                        </a:rPr>
                        <a:t>TP</a:t>
                      </a:r>
                      <a:r>
                        <a:rPr lang="zh-CN" altLang="en-US" sz="2000">
                          <a:latin typeface="Times New Roman" panose="02020603050405020304" charset="0"/>
                          <a:cs typeface="Times New Roman" panose="02020603050405020304" charset="0"/>
                        </a:rPr>
                        <a:t>：</a:t>
                      </a:r>
                      <a:r>
                        <a:rPr lang="en-US" altLang="zh-CN" sz="2000">
                          <a:latin typeface="Times New Roman" panose="02020603050405020304" charset="0"/>
                          <a:cs typeface="Times New Roman" panose="02020603050405020304" charset="0"/>
                        </a:rPr>
                        <a:t>1</a:t>
                      </a:r>
                      <a:endParaRPr lang="en-US" altLang="zh-CN" sz="200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000">
                          <a:latin typeface="Times New Roman" panose="02020603050405020304" charset="0"/>
                          <a:cs typeface="Times New Roman" panose="02020603050405020304" charset="0"/>
                        </a:rPr>
                        <a:t>FN</a:t>
                      </a:r>
                      <a:r>
                        <a:rPr lang="zh-CN" altLang="en-US" sz="2000">
                          <a:latin typeface="Times New Roman" panose="02020603050405020304" charset="0"/>
                          <a:cs typeface="Times New Roman" panose="02020603050405020304" charset="0"/>
                        </a:rPr>
                        <a:t>：</a:t>
                      </a:r>
                      <a:r>
                        <a:rPr lang="en-US" altLang="zh-CN" sz="2000">
                          <a:latin typeface="Times New Roman" panose="02020603050405020304" charset="0"/>
                          <a:cs typeface="Times New Roman" panose="02020603050405020304" charset="0"/>
                        </a:rPr>
                        <a:t>2</a:t>
                      </a:r>
                      <a:endParaRPr lang="en-US" altLang="zh-CN" sz="200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/>
                </a:tc>
              </a:tr>
              <a:tr h="45847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000">
                          <a:latin typeface="Times New Roman" panose="02020603050405020304" charset="0"/>
                          <a:cs typeface="Times New Roman" panose="02020603050405020304" charset="0"/>
                        </a:rPr>
                        <a:t>FP</a:t>
                      </a:r>
                      <a:r>
                        <a:rPr lang="zh-CN" altLang="en-US" sz="2000">
                          <a:latin typeface="Times New Roman" panose="02020603050405020304" charset="0"/>
                          <a:cs typeface="Times New Roman" panose="02020603050405020304" charset="0"/>
                        </a:rPr>
                        <a:t>：</a:t>
                      </a:r>
                      <a:r>
                        <a:rPr lang="en-US" altLang="zh-CN" sz="2000">
                          <a:latin typeface="Times New Roman" panose="02020603050405020304" charset="0"/>
                          <a:cs typeface="Times New Roman" panose="02020603050405020304" charset="0"/>
                        </a:rPr>
                        <a:t>0</a:t>
                      </a:r>
                      <a:endParaRPr lang="en-US" altLang="zh-CN" sz="200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000">
                          <a:latin typeface="Times New Roman" panose="02020603050405020304" charset="0"/>
                          <a:cs typeface="Times New Roman" panose="02020603050405020304" charset="0"/>
                        </a:rPr>
                        <a:t>TN</a:t>
                      </a:r>
                      <a:r>
                        <a:rPr lang="zh-CN" altLang="en-US" sz="2000">
                          <a:latin typeface="Times New Roman" panose="02020603050405020304" charset="0"/>
                          <a:cs typeface="Times New Roman" panose="02020603050405020304" charset="0"/>
                        </a:rPr>
                        <a:t>：</a:t>
                      </a:r>
                      <a:r>
                        <a:rPr lang="en-US" altLang="zh-CN" sz="2000">
                          <a:latin typeface="Times New Roman" panose="02020603050405020304" charset="0"/>
                          <a:cs typeface="Times New Roman" panose="02020603050405020304" charset="0"/>
                        </a:rPr>
                        <a:t>0</a:t>
                      </a:r>
                      <a:endParaRPr lang="en-US" altLang="zh-CN" sz="200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/>
                </a:tc>
              </a:tr>
              <a:tr h="45847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000">
                          <a:latin typeface="Times New Roman" panose="02020603050405020304" charset="0"/>
                          <a:cs typeface="Times New Roman" panose="02020603050405020304" charset="0"/>
                        </a:rPr>
                        <a:t>P</a:t>
                      </a:r>
                      <a:r>
                        <a:rPr lang="zh-CN" altLang="en-US" sz="2000">
                          <a:latin typeface="Times New Roman" panose="02020603050405020304" charset="0"/>
                          <a:cs typeface="Times New Roman" panose="02020603050405020304" charset="0"/>
                        </a:rPr>
                        <a:t>：</a:t>
                      </a:r>
                      <a:r>
                        <a:rPr lang="en-US" altLang="zh-CN" sz="2000">
                          <a:latin typeface="Times New Roman" panose="02020603050405020304" charset="0"/>
                          <a:cs typeface="Times New Roman" panose="02020603050405020304" charset="0"/>
                        </a:rPr>
                        <a:t>1</a:t>
                      </a:r>
                      <a:endParaRPr lang="en-US" altLang="zh-CN" sz="200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000">
                          <a:latin typeface="Times New Roman" panose="02020603050405020304" charset="0"/>
                          <a:cs typeface="Times New Roman" panose="02020603050405020304" charset="0"/>
                        </a:rPr>
                        <a:t>R</a:t>
                      </a:r>
                      <a:r>
                        <a:rPr lang="zh-CN" altLang="en-US" sz="2000">
                          <a:latin typeface="Times New Roman" panose="02020603050405020304" charset="0"/>
                          <a:cs typeface="Times New Roman" panose="02020603050405020304" charset="0"/>
                        </a:rPr>
                        <a:t>：</a:t>
                      </a:r>
                      <a:r>
                        <a:rPr lang="en-US" altLang="zh-CN" sz="2000">
                          <a:latin typeface="Times New Roman" panose="02020603050405020304" charset="0"/>
                          <a:cs typeface="Times New Roman" panose="02020603050405020304" charset="0"/>
                        </a:rPr>
                        <a:t>1/3</a:t>
                      </a:r>
                      <a:endParaRPr lang="en-US" altLang="zh-CN" sz="200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文本框 8"/>
          <p:cNvSpPr txBox="1"/>
          <p:nvPr/>
        </p:nvSpPr>
        <p:spPr>
          <a:xfrm>
            <a:off x="5864225" y="5546090"/>
            <a:ext cx="534352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       </a:t>
            </a:r>
            <a:r>
              <a:rPr lang="zh-CN" altLang="en-US" sz="2000"/>
              <a:t>将人这一类别的</a:t>
            </a:r>
            <a:r>
              <a:rPr lang="en-US" altLang="zh-CN" sz="2000"/>
              <a:t>PR</a:t>
            </a:r>
            <a:r>
              <a:rPr lang="zh-CN" altLang="en-US" sz="2000"/>
              <a:t>曲线面积计算出来后，再计算其他类别的，取平均即为</a:t>
            </a:r>
            <a:r>
              <a:rPr lang="en-US" altLang="zh-CN" sz="2000"/>
              <a:t>MAP</a:t>
            </a:r>
            <a:r>
              <a:rPr lang="zh-CN" altLang="en-US" sz="2000"/>
              <a:t>值。</a:t>
            </a:r>
            <a:endParaRPr lang="zh-CN" altLang="en-US" sz="20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30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40.xml><?xml version="1.0" encoding="utf-8"?>
<p:tagLst xmlns:p="http://schemas.openxmlformats.org/presentationml/2006/main">
  <p:tag name="KSO_WM_BEAUTIFY_FLAG" val=""/>
</p:tagLst>
</file>

<file path=ppt/tags/tag41.xml><?xml version="1.0" encoding="utf-8"?>
<p:tagLst xmlns:p="http://schemas.openxmlformats.org/presentationml/2006/main">
  <p:tag name="ISPRING_PRESENTATION_TITLE" val="PowerPoint 演示文稿"/>
  <p:tag name="ISPRING_FIRST_PUBLISH" val="1"/>
  <p:tag name="KSO_WPP_MARK_KEY" val="bb1bb0e2-218d-4b73-85f0-66b2e0d03dd0"/>
  <p:tag name="COMMONDATA" val="eyJjb3VudCI6NywiaGRpZCI6ImJhY2YzZDdhNDc3MzFkODMxOTRiMjNkM2E3YzRkYjQyIiwidXNlckNvdW50Ijo3fQ=="/>
  <p:tag name="commondata" val="eyJjb3VudCI6OCwiaGRpZCI6ImJhY2YzZDdhNDc3MzFkODMxOTRiMjNkM2E3YzRkYjQyIiwidXNlckNvdW50Ijo4fQ=="/>
</p:tagLst>
</file>

<file path=ppt/tags/tag5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UNIT_TABLE_BEAUTIFY" val="smartTable{66c696bc-7c91-4900-baf2-6ba651c9f547}"/>
  <p:tag name="TABLE_ENDDRAG_ORIGIN_RECT" val="362*72"/>
  <p:tag name="TABLE_ENDDRAG_RECT" val="90*408*362*72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588ku">
      <a:majorFont>
        <a:latin typeface="Arial Black"/>
        <a:ea typeface="思源黑体 CN Bold"/>
        <a:cs typeface=""/>
      </a:majorFont>
      <a:minorFont>
        <a:latin typeface="Arial"/>
        <a:ea typeface="思源黑体 CN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6022</Words>
  <Application>WPS 演示</Application>
  <PresentationFormat>宽屏</PresentationFormat>
  <Paragraphs>371</Paragraphs>
  <Slides>44</Slides>
  <Notes>21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44</vt:i4>
      </vt:variant>
    </vt:vector>
  </HeadingPairs>
  <TitlesOfParts>
    <vt:vector size="58" baseType="lpstr">
      <vt:lpstr>Arial</vt:lpstr>
      <vt:lpstr>宋体</vt:lpstr>
      <vt:lpstr>Wingdings</vt:lpstr>
      <vt:lpstr>Arial</vt:lpstr>
      <vt:lpstr>字魂58号-创中黑</vt:lpstr>
      <vt:lpstr>Times New Roman</vt:lpstr>
      <vt:lpstr>黑体</vt:lpstr>
      <vt:lpstr>思源黑体 CN Regular</vt:lpstr>
      <vt:lpstr>微软雅黑</vt:lpstr>
      <vt:lpstr>Arial Unicode MS</vt:lpstr>
      <vt:lpstr>等线</vt:lpstr>
      <vt:lpstr>仿宋</vt:lpstr>
      <vt:lpstr>思源黑体 CN Bold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用户</dc:creator>
  <cp:lastModifiedBy>159----6765</cp:lastModifiedBy>
  <cp:revision>657</cp:revision>
  <dcterms:created xsi:type="dcterms:W3CDTF">2018-06-17T04:53:00Z</dcterms:created>
  <dcterms:modified xsi:type="dcterms:W3CDTF">2024-09-11T12:07:45Z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2052-12.1.0.16417</vt:lpwstr>
  </property>
  <property fmtid="{D5CDD505-2E9C-101B-9397-08002B2CF9AE}" pid="3" name="KSOTemplateUUID">
    <vt:lpwstr>v1.0_mb_I7yqyJvcnXzgF8sUwWA8Vg==</vt:lpwstr>
  </property>
  <property fmtid="{D5CDD505-2E9C-101B-9397-08002B2CF9AE}" pid="4" name="ICV">
    <vt:lpwstr>A3BC9E0E38B54073A1C8E9812DD04382</vt:lpwstr>
  </property>
  <property fmtid="{D5CDD505-2E9C-101B-9397-08002B2CF9AE}" pid="5" name="commondata">
    <vt:lpwstr>eyJjb3VudCI6MSwiaGRpZCI6ImVlZDdlMjA4NjI4YjhjMTg0ZDYwNDg2MmQyNTZmN2FiIiwidXNlckNvdW50IjoxfQ==</vt:lpwstr>
  </property>
</Properties>
</file>